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61" r:id="rId6"/>
    <p:sldId id="260" r:id="rId7"/>
    <p:sldId id="259" r:id="rId8"/>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D82D"/>
    <a:srgbClr val="00AFD6"/>
    <a:srgbClr val="F4DCE0"/>
    <a:srgbClr val="827D82"/>
    <a:srgbClr val="2FB349"/>
    <a:srgbClr val="015A98"/>
    <a:srgbClr val="F26F22"/>
    <a:srgbClr val="C3D500"/>
    <a:srgbClr val="FFC7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91" d="100"/>
          <a:sy n="91" d="100"/>
        </p:scale>
        <p:origin x="34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306C6D6-1F78-4460-9E7D-F89D07E62103}" type="datetimeFigureOut">
              <a:rPr lang="en-US" smtClean="0"/>
              <a:t>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1949781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6C6D6-1F78-4460-9E7D-F89D07E62103}" type="datetimeFigureOut">
              <a:rPr lang="en-US" smtClean="0"/>
              <a:t>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9314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6C6D6-1F78-4460-9E7D-F89D07E62103}" type="datetimeFigureOut">
              <a:rPr lang="en-US" smtClean="0"/>
              <a:t>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185319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6C6D6-1F78-4460-9E7D-F89D07E62103}" type="datetimeFigureOut">
              <a:rPr lang="en-US" smtClean="0"/>
              <a:t>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81731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6C6D6-1F78-4460-9E7D-F89D07E62103}" type="datetimeFigureOut">
              <a:rPr lang="en-US" smtClean="0"/>
              <a:t>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3918663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6C6D6-1F78-4460-9E7D-F89D07E62103}" type="datetimeFigureOut">
              <a:rPr lang="en-US" smtClean="0"/>
              <a:t>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1744298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6C6D6-1F78-4460-9E7D-F89D07E62103}" type="datetimeFigureOut">
              <a:rPr lang="en-US" smtClean="0"/>
              <a:t>1/5/26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322040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6C6D6-1F78-4460-9E7D-F89D07E62103}" type="datetimeFigureOut">
              <a:rPr lang="en-US" smtClean="0"/>
              <a:t>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181092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6C6D6-1F78-4460-9E7D-F89D07E62103}" type="datetimeFigureOut">
              <a:rPr lang="en-US" smtClean="0"/>
              <a:t>1/5/26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269035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06C6D6-1F78-4460-9E7D-F89D07E62103}" type="datetimeFigureOut">
              <a:rPr lang="en-US" smtClean="0"/>
              <a:t>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12603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06C6D6-1F78-4460-9E7D-F89D07E62103}" type="datetimeFigureOut">
              <a:rPr lang="en-US" smtClean="0"/>
              <a:t>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905B1-9926-467C-818C-36EA41885655}" type="slidenum">
              <a:rPr lang="en-US" smtClean="0"/>
              <a:t>‹#›</a:t>
            </a:fld>
            <a:endParaRPr lang="en-US"/>
          </a:p>
        </p:txBody>
      </p:sp>
    </p:spTree>
    <p:extLst>
      <p:ext uri="{BB962C8B-B14F-4D97-AF65-F5344CB8AC3E}">
        <p14:creationId xmlns:p14="http://schemas.microsoft.com/office/powerpoint/2010/main" val="327891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8306C6D6-1F78-4460-9E7D-F89D07E62103}" type="datetimeFigureOut">
              <a:rPr lang="en-US" smtClean="0"/>
              <a:t>1/5/26</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5AF905B1-9926-467C-818C-36EA41885655}" type="slidenum">
              <a:rPr lang="en-US" smtClean="0"/>
              <a:t>‹#›</a:t>
            </a:fld>
            <a:endParaRPr lang="en-US"/>
          </a:p>
        </p:txBody>
      </p:sp>
    </p:spTree>
    <p:extLst>
      <p:ext uri="{BB962C8B-B14F-4D97-AF65-F5344CB8AC3E}">
        <p14:creationId xmlns:p14="http://schemas.microsoft.com/office/powerpoint/2010/main" val="126148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hyperlink" Target="https://habitatvailvalley.org/get-involved/volunteer/" TargetMode="External"/><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s://habitatvailvalley.org/get-involved/subcontractor-volunteer-wor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0CACAC6-CA0C-4786-DB20-FA36A02C8976}"/>
              </a:ext>
            </a:extLst>
          </p:cNvPr>
          <p:cNvSpPr/>
          <p:nvPr/>
        </p:nvSpPr>
        <p:spPr>
          <a:xfrm>
            <a:off x="3400858" y="4728146"/>
            <a:ext cx="3357431" cy="1488797"/>
          </a:xfrm>
          <a:prstGeom prst="rect">
            <a:avLst/>
          </a:prstGeom>
          <a:solidFill>
            <a:srgbClr val="00AF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3CEA481-7F9D-5C05-1D8F-799562936B27}"/>
              </a:ext>
            </a:extLst>
          </p:cNvPr>
          <p:cNvSpPr/>
          <p:nvPr/>
        </p:nvSpPr>
        <p:spPr>
          <a:xfrm>
            <a:off x="0" y="0"/>
            <a:ext cx="6858000" cy="1184031"/>
          </a:xfrm>
          <a:prstGeom prst="rect">
            <a:avLst/>
          </a:prstGeom>
          <a:solidFill>
            <a:srgbClr val="00AF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C4E665F-6249-A32B-3420-9E93E1043D73}"/>
              </a:ext>
            </a:extLst>
          </p:cNvPr>
          <p:cNvSpPr txBox="1"/>
          <p:nvPr/>
        </p:nvSpPr>
        <p:spPr>
          <a:xfrm>
            <a:off x="2850564" y="139700"/>
            <a:ext cx="3625850" cy="769441"/>
          </a:xfrm>
          <a:prstGeom prst="rect">
            <a:avLst/>
          </a:prstGeom>
          <a:noFill/>
        </p:spPr>
        <p:txBody>
          <a:bodyPr wrap="square" rtlCol="0">
            <a:spAutoFit/>
          </a:bodyPr>
          <a:lstStyle/>
          <a:p>
            <a:pPr algn="ctr"/>
            <a:r>
              <a:rPr lang="en-US" sz="4400" b="1"/>
              <a:t>On the Jobsite</a:t>
            </a:r>
          </a:p>
        </p:txBody>
      </p:sp>
      <p:sp>
        <p:nvSpPr>
          <p:cNvPr id="13" name="Rectangle 12">
            <a:extLst>
              <a:ext uri="{FF2B5EF4-FFF2-40B4-BE49-F238E27FC236}">
                <a16:creationId xmlns:a16="http://schemas.microsoft.com/office/drawing/2014/main" id="{E72E47B9-7683-85DC-0BC4-08C8987F0BCA}"/>
              </a:ext>
            </a:extLst>
          </p:cNvPr>
          <p:cNvSpPr/>
          <p:nvPr/>
        </p:nvSpPr>
        <p:spPr>
          <a:xfrm>
            <a:off x="0" y="7959969"/>
            <a:ext cx="6858000" cy="1184031"/>
          </a:xfrm>
          <a:prstGeom prst="rect">
            <a:avLst/>
          </a:prstGeom>
          <a:solidFill>
            <a:srgbClr val="C3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18BD9CE-4574-CDA3-8EE1-0D0C8462508D}"/>
              </a:ext>
            </a:extLst>
          </p:cNvPr>
          <p:cNvSpPr txBox="1"/>
          <p:nvPr/>
        </p:nvSpPr>
        <p:spPr>
          <a:xfrm>
            <a:off x="0" y="7959969"/>
            <a:ext cx="6858000" cy="1169551"/>
          </a:xfrm>
          <a:prstGeom prst="rect">
            <a:avLst/>
          </a:prstGeom>
          <a:noFill/>
        </p:spPr>
        <p:txBody>
          <a:bodyPr wrap="square" rtlCol="0">
            <a:spAutoFit/>
          </a:bodyPr>
          <a:lstStyle/>
          <a:p>
            <a:pPr algn="ctr"/>
            <a:r>
              <a:rPr lang="en-US" sz="1400" dirty="0"/>
              <a:t>Habitat for Humanity Vail Valley </a:t>
            </a:r>
            <a:r>
              <a:rPr lang="en-US" sz="1400" dirty="0">
                <a:latin typeface="Courier New" panose="02070309020205020404" pitchFamily="49" charset="0"/>
                <a:cs typeface="Courier New" panose="02070309020205020404" pitchFamily="49" charset="0"/>
              </a:rPr>
              <a:t>|</a:t>
            </a:r>
            <a:r>
              <a:rPr lang="en-US" sz="1400" dirty="0"/>
              <a:t> 970.748.6718</a:t>
            </a:r>
          </a:p>
          <a:p>
            <a:pPr algn="ctr"/>
            <a:r>
              <a:rPr lang="en-US" sz="1400" dirty="0"/>
              <a:t>Construction </a:t>
            </a:r>
            <a:r>
              <a:rPr lang="en-US" sz="1400" dirty="0">
                <a:cs typeface="Courier New" panose="02070309020205020404" pitchFamily="49" charset="0"/>
              </a:rPr>
              <a:t>| 970.748.6718 ext. 305</a:t>
            </a:r>
            <a:endParaRPr lang="en-US" sz="1400" dirty="0"/>
          </a:p>
          <a:p>
            <a:pPr algn="ctr"/>
            <a:r>
              <a:rPr lang="en-US" sz="1400" dirty="0"/>
              <a:t>Habitat ReStore </a:t>
            </a:r>
            <a:r>
              <a:rPr lang="en-US" sz="1400" dirty="0">
                <a:cs typeface="Courier New" panose="02070309020205020404" pitchFamily="49" charset="0"/>
              </a:rPr>
              <a:t>| 970.328.1119</a:t>
            </a:r>
            <a:endParaRPr lang="en-US" sz="1400" dirty="0"/>
          </a:p>
          <a:p>
            <a:pPr algn="ctr"/>
            <a:r>
              <a:rPr lang="en-US" sz="1400" dirty="0"/>
              <a:t>construction@habitatvailvalley.org</a:t>
            </a:r>
          </a:p>
          <a:p>
            <a:pPr algn="ctr"/>
            <a:endParaRPr lang="en-US" sz="1400" dirty="0"/>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20712887-D69C-4C44-BC87-587533B38AD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4479"/>
            <a:ext cx="2585569" cy="1152615"/>
          </a:xfrm>
          <a:prstGeom prst="rect">
            <a:avLst/>
          </a:prstGeom>
        </p:spPr>
      </p:pic>
      <p:sp>
        <p:nvSpPr>
          <p:cNvPr id="7" name="TextBox 6">
            <a:extLst>
              <a:ext uri="{FF2B5EF4-FFF2-40B4-BE49-F238E27FC236}">
                <a16:creationId xmlns:a16="http://schemas.microsoft.com/office/drawing/2014/main" id="{D1AEF99B-4AB3-21A9-DF86-03AE6F3B9266}"/>
              </a:ext>
            </a:extLst>
          </p:cNvPr>
          <p:cNvSpPr txBox="1"/>
          <p:nvPr/>
        </p:nvSpPr>
        <p:spPr>
          <a:xfrm>
            <a:off x="255719" y="1188644"/>
            <a:ext cx="6346557" cy="523220"/>
          </a:xfrm>
          <a:prstGeom prst="rect">
            <a:avLst/>
          </a:prstGeom>
          <a:noFill/>
        </p:spPr>
        <p:txBody>
          <a:bodyPr wrap="square" rtlCol="0">
            <a:spAutoFit/>
          </a:bodyPr>
          <a:lstStyle/>
          <a:p>
            <a:r>
              <a:rPr lang="en-US" sz="2800" b="1" dirty="0"/>
              <a:t>2025 WRAPS WITH LOTS OF HIGHS</a:t>
            </a:r>
          </a:p>
        </p:txBody>
      </p:sp>
      <p:sp>
        <p:nvSpPr>
          <p:cNvPr id="12" name="TextBox 11">
            <a:extLst>
              <a:ext uri="{FF2B5EF4-FFF2-40B4-BE49-F238E27FC236}">
                <a16:creationId xmlns:a16="http://schemas.microsoft.com/office/drawing/2014/main" id="{9F44E899-1F72-FD61-AD25-1B2BA8CF15C5}"/>
              </a:ext>
            </a:extLst>
          </p:cNvPr>
          <p:cNvSpPr txBox="1"/>
          <p:nvPr/>
        </p:nvSpPr>
        <p:spPr>
          <a:xfrm>
            <a:off x="331282" y="5327485"/>
            <a:ext cx="2889385" cy="261610"/>
          </a:xfrm>
          <a:prstGeom prst="rect">
            <a:avLst/>
          </a:prstGeom>
          <a:noFill/>
        </p:spPr>
        <p:txBody>
          <a:bodyPr wrap="square" lIns="91440" tIns="45720" rIns="91440" bIns="45720" rtlCol="0" anchor="t">
            <a:spAutoFit/>
          </a:bodyPr>
          <a:lstStyle/>
          <a:p>
            <a:pPr algn="ctr"/>
            <a:r>
              <a:rPr lang="en-US" sz="1100" i="1" dirty="0"/>
              <a:t>Vail Resorts volunteers roll out sod</a:t>
            </a:r>
          </a:p>
        </p:txBody>
      </p:sp>
      <p:sp>
        <p:nvSpPr>
          <p:cNvPr id="28" name="TextBox 27">
            <a:extLst>
              <a:ext uri="{FF2B5EF4-FFF2-40B4-BE49-F238E27FC236}">
                <a16:creationId xmlns:a16="http://schemas.microsoft.com/office/drawing/2014/main" id="{47514259-D0CA-DE48-824F-97DD492F54C7}"/>
              </a:ext>
            </a:extLst>
          </p:cNvPr>
          <p:cNvSpPr txBox="1"/>
          <p:nvPr/>
        </p:nvSpPr>
        <p:spPr>
          <a:xfrm>
            <a:off x="3158745" y="7631667"/>
            <a:ext cx="3599544" cy="261610"/>
          </a:xfrm>
          <a:prstGeom prst="rect">
            <a:avLst/>
          </a:prstGeom>
          <a:noFill/>
        </p:spPr>
        <p:txBody>
          <a:bodyPr wrap="square" lIns="91440" tIns="45720" rIns="91440" bIns="45720" rtlCol="0" anchor="t">
            <a:spAutoFit/>
          </a:bodyPr>
          <a:lstStyle/>
          <a:p>
            <a:pPr algn="ctr"/>
            <a:r>
              <a:rPr lang="en-US" sz="1100" i="1" dirty="0"/>
              <a:t>Women Build volunteers</a:t>
            </a:r>
          </a:p>
        </p:txBody>
      </p:sp>
      <p:sp>
        <p:nvSpPr>
          <p:cNvPr id="17" name="TextBox 16">
            <a:extLst>
              <a:ext uri="{FF2B5EF4-FFF2-40B4-BE49-F238E27FC236}">
                <a16:creationId xmlns:a16="http://schemas.microsoft.com/office/drawing/2014/main" id="{E129A615-5EBC-AF7B-40D1-65632A82766B}"/>
              </a:ext>
            </a:extLst>
          </p:cNvPr>
          <p:cNvSpPr txBox="1"/>
          <p:nvPr/>
        </p:nvSpPr>
        <p:spPr>
          <a:xfrm>
            <a:off x="3821425" y="4231218"/>
            <a:ext cx="2530779" cy="430887"/>
          </a:xfrm>
          <a:prstGeom prst="rect">
            <a:avLst/>
          </a:prstGeom>
          <a:noFill/>
        </p:spPr>
        <p:txBody>
          <a:bodyPr wrap="square" lIns="91440" tIns="45720" rIns="91440" bIns="45720" rtlCol="0" anchor="t">
            <a:spAutoFit/>
          </a:bodyPr>
          <a:lstStyle/>
          <a:p>
            <a:pPr algn="ctr"/>
            <a:r>
              <a:rPr lang="en-US" sz="1100" i="1" dirty="0"/>
              <a:t>Stratton Flats Homeowners Celebrate Closing on their Habitat home</a:t>
            </a:r>
          </a:p>
        </p:txBody>
      </p:sp>
      <p:sp>
        <p:nvSpPr>
          <p:cNvPr id="3" name="TextBox 2">
            <a:extLst>
              <a:ext uri="{FF2B5EF4-FFF2-40B4-BE49-F238E27FC236}">
                <a16:creationId xmlns:a16="http://schemas.microsoft.com/office/drawing/2014/main" id="{B184525B-8CD9-A63F-5474-98D2F41610FB}"/>
              </a:ext>
            </a:extLst>
          </p:cNvPr>
          <p:cNvSpPr txBox="1"/>
          <p:nvPr/>
        </p:nvSpPr>
        <p:spPr>
          <a:xfrm>
            <a:off x="4011320" y="4728146"/>
            <a:ext cx="2430921" cy="584775"/>
          </a:xfrm>
          <a:prstGeom prst="rect">
            <a:avLst/>
          </a:prstGeom>
          <a:noFill/>
        </p:spPr>
        <p:txBody>
          <a:bodyPr wrap="square" rtlCol="0">
            <a:spAutoFit/>
          </a:bodyPr>
          <a:lstStyle/>
          <a:p>
            <a:r>
              <a:rPr lang="en-US" sz="1600" b="1" dirty="0"/>
              <a:t>COMMUNITY GROUPS AT STRATTON FLATS</a:t>
            </a:r>
            <a:endParaRPr lang="en-US" sz="2800" b="1" dirty="0"/>
          </a:p>
        </p:txBody>
      </p:sp>
      <p:sp>
        <p:nvSpPr>
          <p:cNvPr id="8" name="TextBox 7">
            <a:extLst>
              <a:ext uri="{FF2B5EF4-FFF2-40B4-BE49-F238E27FC236}">
                <a16:creationId xmlns:a16="http://schemas.microsoft.com/office/drawing/2014/main" id="{93735179-85DB-0CE4-638D-F44B4F930F4C}"/>
              </a:ext>
            </a:extLst>
          </p:cNvPr>
          <p:cNvSpPr txBox="1"/>
          <p:nvPr/>
        </p:nvSpPr>
        <p:spPr>
          <a:xfrm>
            <a:off x="3368841" y="4666591"/>
            <a:ext cx="819150" cy="707886"/>
          </a:xfrm>
          <a:prstGeom prst="rect">
            <a:avLst/>
          </a:prstGeom>
          <a:noFill/>
        </p:spPr>
        <p:txBody>
          <a:bodyPr wrap="square">
            <a:spAutoFit/>
          </a:bodyPr>
          <a:lstStyle/>
          <a:p>
            <a:r>
              <a:rPr lang="en-US" sz="4000" b="1" dirty="0"/>
              <a:t>41</a:t>
            </a:r>
            <a:r>
              <a:rPr lang="en-US" sz="3600" b="1" dirty="0"/>
              <a:t> </a:t>
            </a:r>
            <a:endParaRPr lang="en-US" sz="4000" dirty="0"/>
          </a:p>
        </p:txBody>
      </p:sp>
      <p:sp>
        <p:nvSpPr>
          <p:cNvPr id="10" name="TextBox 9">
            <a:extLst>
              <a:ext uri="{FF2B5EF4-FFF2-40B4-BE49-F238E27FC236}">
                <a16:creationId xmlns:a16="http://schemas.microsoft.com/office/drawing/2014/main" id="{7EF0C63B-5F80-54BA-795E-D59B14864839}"/>
              </a:ext>
            </a:extLst>
          </p:cNvPr>
          <p:cNvSpPr txBox="1"/>
          <p:nvPr/>
        </p:nvSpPr>
        <p:spPr>
          <a:xfrm>
            <a:off x="3778087" y="5223679"/>
            <a:ext cx="2927953" cy="523220"/>
          </a:xfrm>
          <a:prstGeom prst="rect">
            <a:avLst/>
          </a:prstGeom>
          <a:noFill/>
        </p:spPr>
        <p:txBody>
          <a:bodyPr wrap="square" rtlCol="0">
            <a:spAutoFit/>
          </a:bodyPr>
          <a:lstStyle/>
          <a:p>
            <a:r>
              <a:rPr lang="en-US" sz="2800" b="1" dirty="0"/>
              <a:t>4 </a:t>
            </a:r>
            <a:r>
              <a:rPr lang="en-US" sz="1600" b="1" dirty="0"/>
              <a:t>DAYS OF VAIL RESORTS WEEK</a:t>
            </a:r>
            <a:endParaRPr lang="en-US" sz="2800" b="1" dirty="0"/>
          </a:p>
        </p:txBody>
      </p:sp>
      <p:sp>
        <p:nvSpPr>
          <p:cNvPr id="18" name="TextBox 17">
            <a:extLst>
              <a:ext uri="{FF2B5EF4-FFF2-40B4-BE49-F238E27FC236}">
                <a16:creationId xmlns:a16="http://schemas.microsoft.com/office/drawing/2014/main" id="{D6FA1463-CCFC-A244-B77C-EF1078F88AD6}"/>
              </a:ext>
            </a:extLst>
          </p:cNvPr>
          <p:cNvSpPr txBox="1"/>
          <p:nvPr/>
        </p:nvSpPr>
        <p:spPr>
          <a:xfrm>
            <a:off x="3778086" y="5693723"/>
            <a:ext cx="2927953" cy="523220"/>
          </a:xfrm>
          <a:prstGeom prst="rect">
            <a:avLst/>
          </a:prstGeom>
          <a:noFill/>
        </p:spPr>
        <p:txBody>
          <a:bodyPr wrap="square" rtlCol="0">
            <a:spAutoFit/>
          </a:bodyPr>
          <a:lstStyle/>
          <a:p>
            <a:r>
              <a:rPr lang="en-US" sz="2800" b="1" dirty="0"/>
              <a:t>2 </a:t>
            </a:r>
            <a:r>
              <a:rPr lang="en-US" sz="1600" b="1" dirty="0"/>
              <a:t>DAYS OF WOMEN BUILD</a:t>
            </a:r>
            <a:endParaRPr lang="en-US" sz="2800" b="1" dirty="0"/>
          </a:p>
        </p:txBody>
      </p:sp>
      <p:sp>
        <p:nvSpPr>
          <p:cNvPr id="20" name="TextBox 19">
            <a:extLst>
              <a:ext uri="{FF2B5EF4-FFF2-40B4-BE49-F238E27FC236}">
                <a16:creationId xmlns:a16="http://schemas.microsoft.com/office/drawing/2014/main" id="{1BEC48E5-31B4-A764-46BD-2307A49C1BBD}"/>
              </a:ext>
            </a:extLst>
          </p:cNvPr>
          <p:cNvSpPr txBox="1"/>
          <p:nvPr/>
        </p:nvSpPr>
        <p:spPr>
          <a:xfrm>
            <a:off x="311999" y="1694007"/>
            <a:ext cx="2927953" cy="1446550"/>
          </a:xfrm>
          <a:prstGeom prst="rect">
            <a:avLst/>
          </a:prstGeom>
          <a:solidFill>
            <a:srgbClr val="C4D82D"/>
          </a:solidFill>
        </p:spPr>
        <p:txBody>
          <a:bodyPr wrap="square" rtlCol="0">
            <a:spAutoFit/>
          </a:bodyPr>
          <a:lstStyle/>
          <a:p>
            <a:pPr marL="228600" indent="-228600"/>
            <a:r>
              <a:rPr lang="en-US" sz="2800" b="1" dirty="0"/>
              <a:t>8 </a:t>
            </a:r>
            <a:r>
              <a:rPr lang="en-US" sz="1600" b="1" dirty="0"/>
              <a:t>STRATTON FLATS </a:t>
            </a:r>
          </a:p>
          <a:p>
            <a:pPr marL="228600" indent="-228600"/>
            <a:endParaRPr lang="en-US" sz="1600" b="1" dirty="0"/>
          </a:p>
          <a:p>
            <a:pPr marL="228600" indent="-228600"/>
            <a:endParaRPr lang="en-US" sz="1600" b="1" dirty="0"/>
          </a:p>
          <a:p>
            <a:pPr marL="228600" indent="-228600"/>
            <a:r>
              <a:rPr lang="en-US" sz="2800" b="1" dirty="0"/>
              <a:t>1</a:t>
            </a:r>
            <a:r>
              <a:rPr lang="en-US" sz="1600" b="1" dirty="0"/>
              <a:t> HOME RENOVATED </a:t>
            </a:r>
            <a:endParaRPr lang="en-US" sz="2800" b="1" dirty="0"/>
          </a:p>
        </p:txBody>
      </p:sp>
      <p:pic>
        <p:nvPicPr>
          <p:cNvPr id="29" name="Picture 28">
            <a:extLst>
              <a:ext uri="{FF2B5EF4-FFF2-40B4-BE49-F238E27FC236}">
                <a16:creationId xmlns:a16="http://schemas.microsoft.com/office/drawing/2014/main" id="{191056C7-313D-1463-2596-4345ED3E81B9}"/>
              </a:ext>
            </a:extLst>
          </p:cNvPr>
          <p:cNvPicPr>
            <a:picLocks noChangeAspect="1"/>
          </p:cNvPicPr>
          <p:nvPr/>
        </p:nvPicPr>
        <p:blipFill>
          <a:blip r:embed="rId3">
            <a:extLst>
              <a:ext uri="{28A0092B-C50C-407E-A947-70E740481C1C}">
                <a14:useLocalDpi xmlns:a14="http://schemas.microsoft.com/office/drawing/2010/main" val="0"/>
              </a:ext>
            </a:extLst>
          </a:blip>
          <a:srcRect t="3175" r="8576" b="45001"/>
          <a:stretch>
            <a:fillRect/>
          </a:stretch>
        </p:blipFill>
        <p:spPr>
          <a:xfrm>
            <a:off x="3806941" y="1685412"/>
            <a:ext cx="2545263" cy="2565792"/>
          </a:xfrm>
          <a:prstGeom prst="rect">
            <a:avLst/>
          </a:prstGeom>
        </p:spPr>
      </p:pic>
      <p:pic>
        <p:nvPicPr>
          <p:cNvPr id="31" name="Picture 30">
            <a:extLst>
              <a:ext uri="{FF2B5EF4-FFF2-40B4-BE49-F238E27FC236}">
                <a16:creationId xmlns:a16="http://schemas.microsoft.com/office/drawing/2014/main" id="{7EBA5912-E0CA-2807-23D6-38DA9495F50B}"/>
              </a:ext>
            </a:extLst>
          </p:cNvPr>
          <p:cNvPicPr>
            <a:picLocks noChangeAspect="1"/>
          </p:cNvPicPr>
          <p:nvPr/>
        </p:nvPicPr>
        <p:blipFill>
          <a:blip r:embed="rId4">
            <a:extLst>
              <a:ext uri="{28A0092B-C50C-407E-A947-70E740481C1C}">
                <a14:useLocalDpi xmlns:a14="http://schemas.microsoft.com/office/drawing/2010/main" val="0"/>
              </a:ext>
            </a:extLst>
          </a:blip>
          <a:srcRect t="28922" b="25886"/>
          <a:stretch>
            <a:fillRect/>
          </a:stretch>
        </p:blipFill>
        <p:spPr>
          <a:xfrm>
            <a:off x="311999" y="3342679"/>
            <a:ext cx="2927952" cy="1984806"/>
          </a:xfrm>
          <a:prstGeom prst="rect">
            <a:avLst/>
          </a:prstGeom>
        </p:spPr>
      </p:pic>
      <p:pic>
        <p:nvPicPr>
          <p:cNvPr id="33" name="Picture 32">
            <a:extLst>
              <a:ext uri="{FF2B5EF4-FFF2-40B4-BE49-F238E27FC236}">
                <a16:creationId xmlns:a16="http://schemas.microsoft.com/office/drawing/2014/main" id="{1FD1821A-B7BB-D512-FFC2-9C2299F0E4E4}"/>
              </a:ext>
            </a:extLst>
          </p:cNvPr>
          <p:cNvPicPr>
            <a:picLocks noChangeAspect="1"/>
          </p:cNvPicPr>
          <p:nvPr/>
        </p:nvPicPr>
        <p:blipFill>
          <a:blip r:embed="rId5">
            <a:extLst>
              <a:ext uri="{28A0092B-C50C-407E-A947-70E740481C1C}">
                <a14:useLocalDpi xmlns:a14="http://schemas.microsoft.com/office/drawing/2010/main" val="0"/>
              </a:ext>
            </a:extLst>
          </a:blip>
          <a:srcRect l="5460" t="37584" r="16528" b="24532"/>
          <a:stretch>
            <a:fillRect/>
          </a:stretch>
        </p:blipFill>
        <p:spPr>
          <a:xfrm>
            <a:off x="3158746" y="6314218"/>
            <a:ext cx="3599543" cy="1311016"/>
          </a:xfrm>
          <a:prstGeom prst="rect">
            <a:avLst/>
          </a:prstGeom>
        </p:spPr>
      </p:pic>
      <p:pic>
        <p:nvPicPr>
          <p:cNvPr id="35" name="Picture 34">
            <a:extLst>
              <a:ext uri="{FF2B5EF4-FFF2-40B4-BE49-F238E27FC236}">
                <a16:creationId xmlns:a16="http://schemas.microsoft.com/office/drawing/2014/main" id="{E9F2173E-96D7-568E-D365-3C8869C69FBB}"/>
              </a:ext>
            </a:extLst>
          </p:cNvPr>
          <p:cNvPicPr>
            <a:picLocks noChangeAspect="1"/>
          </p:cNvPicPr>
          <p:nvPr/>
        </p:nvPicPr>
        <p:blipFill>
          <a:blip r:embed="rId6">
            <a:extLst>
              <a:ext uri="{28A0092B-C50C-407E-A947-70E740481C1C}">
                <a14:useLocalDpi xmlns:a14="http://schemas.microsoft.com/office/drawing/2010/main" val="0"/>
              </a:ext>
            </a:extLst>
          </a:blip>
          <a:srcRect l="23433" t="-410" r="16737" b="410"/>
          <a:stretch>
            <a:fillRect/>
          </a:stretch>
        </p:blipFill>
        <p:spPr>
          <a:xfrm rot="5400000">
            <a:off x="648093" y="5314054"/>
            <a:ext cx="2068267" cy="2592655"/>
          </a:xfrm>
          <a:prstGeom prst="rect">
            <a:avLst/>
          </a:prstGeom>
        </p:spPr>
      </p:pic>
      <p:sp>
        <p:nvSpPr>
          <p:cNvPr id="36" name="TextBox 35">
            <a:extLst>
              <a:ext uri="{FF2B5EF4-FFF2-40B4-BE49-F238E27FC236}">
                <a16:creationId xmlns:a16="http://schemas.microsoft.com/office/drawing/2014/main" id="{A349C928-FA3E-8CE0-7363-E203909B56E0}"/>
              </a:ext>
            </a:extLst>
          </p:cNvPr>
          <p:cNvSpPr txBox="1"/>
          <p:nvPr/>
        </p:nvSpPr>
        <p:spPr>
          <a:xfrm>
            <a:off x="357457" y="7625234"/>
            <a:ext cx="2621097" cy="261610"/>
          </a:xfrm>
          <a:prstGeom prst="rect">
            <a:avLst/>
          </a:prstGeom>
          <a:noFill/>
        </p:spPr>
        <p:txBody>
          <a:bodyPr wrap="square" lIns="91440" tIns="45720" rIns="91440" bIns="45720" rtlCol="0" anchor="t">
            <a:spAutoFit/>
          </a:bodyPr>
          <a:lstStyle/>
          <a:p>
            <a:pPr algn="ctr"/>
            <a:r>
              <a:rPr lang="en-US" sz="1100" i="1" dirty="0"/>
              <a:t>RA Nelson volunteers painting walls!</a:t>
            </a:r>
          </a:p>
        </p:txBody>
      </p:sp>
      <p:sp>
        <p:nvSpPr>
          <p:cNvPr id="37" name="TextBox 36">
            <a:extLst>
              <a:ext uri="{FF2B5EF4-FFF2-40B4-BE49-F238E27FC236}">
                <a16:creationId xmlns:a16="http://schemas.microsoft.com/office/drawing/2014/main" id="{7CB800D2-48E5-2440-42C1-063B36DF5470}"/>
              </a:ext>
            </a:extLst>
          </p:cNvPr>
          <p:cNvSpPr txBox="1"/>
          <p:nvPr/>
        </p:nvSpPr>
        <p:spPr>
          <a:xfrm>
            <a:off x="596314" y="2124894"/>
            <a:ext cx="2254250" cy="584775"/>
          </a:xfrm>
          <a:prstGeom prst="rect">
            <a:avLst/>
          </a:prstGeom>
          <a:noFill/>
        </p:spPr>
        <p:txBody>
          <a:bodyPr wrap="square" rtlCol="0">
            <a:spAutoFit/>
          </a:bodyPr>
          <a:lstStyle/>
          <a:p>
            <a:pPr marL="285750" indent="-285750"/>
            <a:r>
              <a:rPr lang="en-US" sz="1600" b="1" dirty="0"/>
              <a:t>NEW CONSTRUCTION </a:t>
            </a:r>
          </a:p>
          <a:p>
            <a:pPr marL="285750" indent="-285750"/>
            <a:r>
              <a:rPr lang="en-US" sz="1600" b="1" dirty="0"/>
              <a:t>HOMES COMPLETED</a:t>
            </a:r>
          </a:p>
        </p:txBody>
      </p:sp>
    </p:spTree>
    <p:extLst>
      <p:ext uri="{BB962C8B-B14F-4D97-AF65-F5344CB8AC3E}">
        <p14:creationId xmlns:p14="http://schemas.microsoft.com/office/powerpoint/2010/main" val="1798886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B3EC8-CA84-14BA-DD48-4628D8A4C2A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7C78C1-3917-B258-8692-0C0B20002A25}"/>
              </a:ext>
            </a:extLst>
          </p:cNvPr>
          <p:cNvSpPr/>
          <p:nvPr/>
        </p:nvSpPr>
        <p:spPr>
          <a:xfrm>
            <a:off x="0" y="0"/>
            <a:ext cx="6858000" cy="1184031"/>
          </a:xfrm>
          <a:prstGeom prst="rect">
            <a:avLst/>
          </a:prstGeom>
          <a:solidFill>
            <a:srgbClr val="00AF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98457A6-39E3-FE76-32F8-ED67592EC8D3}"/>
              </a:ext>
            </a:extLst>
          </p:cNvPr>
          <p:cNvSpPr txBox="1"/>
          <p:nvPr/>
        </p:nvSpPr>
        <p:spPr>
          <a:xfrm>
            <a:off x="2850564" y="139700"/>
            <a:ext cx="3625850" cy="769441"/>
          </a:xfrm>
          <a:prstGeom prst="rect">
            <a:avLst/>
          </a:prstGeom>
          <a:noFill/>
        </p:spPr>
        <p:txBody>
          <a:bodyPr wrap="square" rtlCol="0">
            <a:spAutoFit/>
          </a:bodyPr>
          <a:lstStyle/>
          <a:p>
            <a:pPr algn="ctr"/>
            <a:r>
              <a:rPr lang="en-US" sz="4400" b="1"/>
              <a:t>On the Jobsite</a:t>
            </a:r>
          </a:p>
        </p:txBody>
      </p:sp>
      <p:sp>
        <p:nvSpPr>
          <p:cNvPr id="13" name="Rectangle 12">
            <a:extLst>
              <a:ext uri="{FF2B5EF4-FFF2-40B4-BE49-F238E27FC236}">
                <a16:creationId xmlns:a16="http://schemas.microsoft.com/office/drawing/2014/main" id="{00FBCC37-80FE-6A89-0F7F-D88A9F72ACCC}"/>
              </a:ext>
            </a:extLst>
          </p:cNvPr>
          <p:cNvSpPr/>
          <p:nvPr/>
        </p:nvSpPr>
        <p:spPr>
          <a:xfrm>
            <a:off x="0" y="7959969"/>
            <a:ext cx="6858000" cy="1184031"/>
          </a:xfrm>
          <a:prstGeom prst="rect">
            <a:avLst/>
          </a:prstGeom>
          <a:solidFill>
            <a:srgbClr val="C3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8B92D9F-5FA7-D512-C02F-86C770F308E0}"/>
              </a:ext>
            </a:extLst>
          </p:cNvPr>
          <p:cNvSpPr txBox="1"/>
          <p:nvPr/>
        </p:nvSpPr>
        <p:spPr>
          <a:xfrm>
            <a:off x="0" y="7959969"/>
            <a:ext cx="6858000" cy="1169551"/>
          </a:xfrm>
          <a:prstGeom prst="rect">
            <a:avLst/>
          </a:prstGeom>
          <a:noFill/>
        </p:spPr>
        <p:txBody>
          <a:bodyPr wrap="square" rtlCol="0">
            <a:spAutoFit/>
          </a:bodyPr>
          <a:lstStyle/>
          <a:p>
            <a:pPr algn="ctr"/>
            <a:r>
              <a:rPr lang="en-US" sz="1400" dirty="0"/>
              <a:t>Habitat for Humanity Vail Valley </a:t>
            </a:r>
            <a:r>
              <a:rPr lang="en-US" sz="1400" dirty="0">
                <a:latin typeface="Courier New" panose="02070309020205020404" pitchFamily="49" charset="0"/>
                <a:cs typeface="Courier New" panose="02070309020205020404" pitchFamily="49" charset="0"/>
              </a:rPr>
              <a:t>|</a:t>
            </a:r>
            <a:r>
              <a:rPr lang="en-US" sz="1400" dirty="0"/>
              <a:t> 970.748.6718</a:t>
            </a:r>
          </a:p>
          <a:p>
            <a:pPr algn="ctr"/>
            <a:r>
              <a:rPr lang="en-US" sz="1400" dirty="0"/>
              <a:t>Construction </a:t>
            </a:r>
            <a:r>
              <a:rPr lang="en-US" sz="1400" dirty="0">
                <a:cs typeface="Courier New" panose="02070309020205020404" pitchFamily="49" charset="0"/>
              </a:rPr>
              <a:t>| 970.748.6718 ext. 305</a:t>
            </a:r>
            <a:endParaRPr lang="en-US" sz="1400" dirty="0"/>
          </a:p>
          <a:p>
            <a:pPr algn="ctr"/>
            <a:r>
              <a:rPr lang="en-US" sz="1400" dirty="0"/>
              <a:t>Habitat ReStore </a:t>
            </a:r>
            <a:r>
              <a:rPr lang="en-US" sz="1400" dirty="0">
                <a:cs typeface="Courier New" panose="02070309020205020404" pitchFamily="49" charset="0"/>
              </a:rPr>
              <a:t>| 970.328.1119</a:t>
            </a:r>
            <a:endParaRPr lang="en-US" sz="1400" dirty="0"/>
          </a:p>
          <a:p>
            <a:pPr algn="ctr"/>
            <a:r>
              <a:rPr lang="en-US" sz="1400" dirty="0"/>
              <a:t>construction@habitatvailvalley.org</a:t>
            </a:r>
          </a:p>
          <a:p>
            <a:pPr algn="ctr"/>
            <a:endParaRPr lang="en-US" sz="1400" dirty="0"/>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E9D058AC-8A59-FBC6-EE9A-4D1A06F9D9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4479"/>
            <a:ext cx="2585569" cy="1152615"/>
          </a:xfrm>
          <a:prstGeom prst="rect">
            <a:avLst/>
          </a:prstGeom>
        </p:spPr>
      </p:pic>
      <p:sp>
        <p:nvSpPr>
          <p:cNvPr id="7" name="TextBox 6">
            <a:extLst>
              <a:ext uri="{FF2B5EF4-FFF2-40B4-BE49-F238E27FC236}">
                <a16:creationId xmlns:a16="http://schemas.microsoft.com/office/drawing/2014/main" id="{70DE2D26-3268-29B1-0240-0553E93920C1}"/>
              </a:ext>
            </a:extLst>
          </p:cNvPr>
          <p:cNvSpPr txBox="1"/>
          <p:nvPr/>
        </p:nvSpPr>
        <p:spPr>
          <a:xfrm>
            <a:off x="255719" y="1188644"/>
            <a:ext cx="6346557" cy="523220"/>
          </a:xfrm>
          <a:prstGeom prst="rect">
            <a:avLst/>
          </a:prstGeom>
          <a:noFill/>
        </p:spPr>
        <p:txBody>
          <a:bodyPr wrap="square" rtlCol="0">
            <a:spAutoFit/>
          </a:bodyPr>
          <a:lstStyle/>
          <a:p>
            <a:r>
              <a:rPr lang="en-US" sz="2800" b="1" dirty="0"/>
              <a:t>2025 BUSY WITH VOLUNTEERS</a:t>
            </a:r>
          </a:p>
        </p:txBody>
      </p:sp>
      <p:sp>
        <p:nvSpPr>
          <p:cNvPr id="12" name="TextBox 11">
            <a:extLst>
              <a:ext uri="{FF2B5EF4-FFF2-40B4-BE49-F238E27FC236}">
                <a16:creationId xmlns:a16="http://schemas.microsoft.com/office/drawing/2014/main" id="{A1EB189B-DB1F-9129-2C6B-0B297335856B}"/>
              </a:ext>
            </a:extLst>
          </p:cNvPr>
          <p:cNvSpPr txBox="1"/>
          <p:nvPr/>
        </p:nvSpPr>
        <p:spPr>
          <a:xfrm>
            <a:off x="329299" y="3319044"/>
            <a:ext cx="3400858" cy="261610"/>
          </a:xfrm>
          <a:prstGeom prst="rect">
            <a:avLst/>
          </a:prstGeom>
          <a:noFill/>
        </p:spPr>
        <p:txBody>
          <a:bodyPr wrap="square" lIns="91440" tIns="45720" rIns="91440" bIns="45720" rtlCol="0" anchor="t">
            <a:spAutoFit/>
          </a:bodyPr>
          <a:lstStyle/>
          <a:p>
            <a:pPr algn="ctr"/>
            <a:r>
              <a:rPr lang="en-US" sz="1100" i="1" dirty="0"/>
              <a:t>Regulars Group Celebrating Many Years of Service</a:t>
            </a:r>
          </a:p>
        </p:txBody>
      </p:sp>
      <p:sp>
        <p:nvSpPr>
          <p:cNvPr id="28" name="TextBox 27">
            <a:extLst>
              <a:ext uri="{FF2B5EF4-FFF2-40B4-BE49-F238E27FC236}">
                <a16:creationId xmlns:a16="http://schemas.microsoft.com/office/drawing/2014/main" id="{A6BC664F-33C4-CF9C-32A3-1A8C5315ED67}"/>
              </a:ext>
            </a:extLst>
          </p:cNvPr>
          <p:cNvSpPr txBox="1"/>
          <p:nvPr/>
        </p:nvSpPr>
        <p:spPr>
          <a:xfrm>
            <a:off x="3779573" y="5575265"/>
            <a:ext cx="2933482" cy="261610"/>
          </a:xfrm>
          <a:prstGeom prst="rect">
            <a:avLst/>
          </a:prstGeom>
          <a:noFill/>
        </p:spPr>
        <p:txBody>
          <a:bodyPr wrap="square" lIns="91440" tIns="45720" rIns="91440" bIns="45720" rtlCol="0" anchor="t">
            <a:spAutoFit/>
          </a:bodyPr>
          <a:lstStyle/>
          <a:p>
            <a:pPr algn="ctr"/>
            <a:r>
              <a:rPr lang="en-US" sz="1100" i="1" dirty="0"/>
              <a:t>NCCC Team on Final Day at Stratton Flats</a:t>
            </a:r>
          </a:p>
        </p:txBody>
      </p:sp>
      <p:sp>
        <p:nvSpPr>
          <p:cNvPr id="20" name="TextBox 19">
            <a:extLst>
              <a:ext uri="{FF2B5EF4-FFF2-40B4-BE49-F238E27FC236}">
                <a16:creationId xmlns:a16="http://schemas.microsoft.com/office/drawing/2014/main" id="{269EE2F2-F70A-FBD6-B0B5-C5E09E4D7C6A}"/>
              </a:ext>
            </a:extLst>
          </p:cNvPr>
          <p:cNvSpPr txBox="1"/>
          <p:nvPr/>
        </p:nvSpPr>
        <p:spPr>
          <a:xfrm>
            <a:off x="501047" y="3887301"/>
            <a:ext cx="2927953" cy="1446550"/>
          </a:xfrm>
          <a:prstGeom prst="rect">
            <a:avLst/>
          </a:prstGeom>
          <a:solidFill>
            <a:srgbClr val="C4D82D"/>
          </a:solidFill>
        </p:spPr>
        <p:txBody>
          <a:bodyPr wrap="square" rtlCol="0">
            <a:spAutoFit/>
          </a:bodyPr>
          <a:lstStyle/>
          <a:p>
            <a:pPr marL="228600" indent="-228600"/>
            <a:r>
              <a:rPr lang="en-US" sz="2800" b="1" dirty="0"/>
              <a:t>8 </a:t>
            </a:r>
            <a:r>
              <a:rPr lang="en-US" sz="1600" b="1" dirty="0"/>
              <a:t>NCCC TEAM MEMBERS CONTRIBUTED OVER</a:t>
            </a:r>
          </a:p>
          <a:p>
            <a:pPr marL="228600" indent="-228600"/>
            <a:r>
              <a:rPr lang="en-US" sz="2800" b="1" dirty="0"/>
              <a:t>2000</a:t>
            </a:r>
            <a:r>
              <a:rPr lang="en-US" sz="1600" b="1" dirty="0"/>
              <a:t> VOLUNTEER HOURS ON THE PHASE 11 HOMES</a:t>
            </a:r>
            <a:endParaRPr lang="en-US" sz="2800" b="1" dirty="0"/>
          </a:p>
        </p:txBody>
      </p:sp>
      <p:pic>
        <p:nvPicPr>
          <p:cNvPr id="22" name="Picture 21">
            <a:extLst>
              <a:ext uri="{FF2B5EF4-FFF2-40B4-BE49-F238E27FC236}">
                <a16:creationId xmlns:a16="http://schemas.microsoft.com/office/drawing/2014/main" id="{0A0220F5-4F9F-9AF6-A7B3-582CAAA18018}"/>
              </a:ext>
            </a:extLst>
          </p:cNvPr>
          <p:cNvPicPr>
            <a:picLocks noChangeAspect="1"/>
          </p:cNvPicPr>
          <p:nvPr/>
        </p:nvPicPr>
        <p:blipFill>
          <a:blip r:embed="rId3">
            <a:extLst>
              <a:ext uri="{28A0092B-C50C-407E-A947-70E740481C1C}">
                <a14:useLocalDpi xmlns:a14="http://schemas.microsoft.com/office/drawing/2010/main" val="0"/>
              </a:ext>
            </a:extLst>
          </a:blip>
          <a:srcRect l="41693" t="36852" r="33724" b="11667"/>
          <a:stretch>
            <a:fillRect/>
          </a:stretch>
        </p:blipFill>
        <p:spPr>
          <a:xfrm rot="5400000">
            <a:off x="4312454" y="3179686"/>
            <a:ext cx="1867720" cy="2933481"/>
          </a:xfrm>
          <a:prstGeom prst="rect">
            <a:avLst/>
          </a:prstGeom>
        </p:spPr>
      </p:pic>
      <p:sp>
        <p:nvSpPr>
          <p:cNvPr id="24" name="TextBox 23">
            <a:extLst>
              <a:ext uri="{FF2B5EF4-FFF2-40B4-BE49-F238E27FC236}">
                <a16:creationId xmlns:a16="http://schemas.microsoft.com/office/drawing/2014/main" id="{B4134F4D-1A76-FF7A-1553-FD9F707E48D4}"/>
              </a:ext>
            </a:extLst>
          </p:cNvPr>
          <p:cNvSpPr txBox="1"/>
          <p:nvPr/>
        </p:nvSpPr>
        <p:spPr>
          <a:xfrm>
            <a:off x="3898900" y="1756753"/>
            <a:ext cx="2814155" cy="1508105"/>
          </a:xfrm>
          <a:prstGeom prst="rect">
            <a:avLst/>
          </a:prstGeom>
          <a:solidFill>
            <a:srgbClr val="00AFD6"/>
          </a:solidFill>
        </p:spPr>
        <p:txBody>
          <a:bodyPr wrap="square" rtlCol="0">
            <a:spAutoFit/>
          </a:bodyPr>
          <a:lstStyle/>
          <a:p>
            <a:pPr marL="228600" indent="-228600"/>
            <a:r>
              <a:rPr lang="en-US" sz="2800" b="1" dirty="0"/>
              <a:t>2800 </a:t>
            </a:r>
            <a:r>
              <a:rPr lang="en-US" sz="1600" b="1" dirty="0"/>
              <a:t>HOURS CAME FROM “THE REGULARS,” A GROUP OF LOCAL RETIREES THAT VOLUNTEERS EVERY WEDNESDAY</a:t>
            </a:r>
          </a:p>
        </p:txBody>
      </p:sp>
      <p:pic>
        <p:nvPicPr>
          <p:cNvPr id="26" name="Picture 25">
            <a:extLst>
              <a:ext uri="{FF2B5EF4-FFF2-40B4-BE49-F238E27FC236}">
                <a16:creationId xmlns:a16="http://schemas.microsoft.com/office/drawing/2014/main" id="{60A4F558-6A45-EF4D-DFA5-BA5A83E92689}"/>
              </a:ext>
            </a:extLst>
          </p:cNvPr>
          <p:cNvPicPr>
            <a:picLocks noChangeAspect="1"/>
          </p:cNvPicPr>
          <p:nvPr/>
        </p:nvPicPr>
        <p:blipFill>
          <a:blip r:embed="rId4">
            <a:extLst>
              <a:ext uri="{28A0092B-C50C-407E-A947-70E740481C1C}">
                <a14:useLocalDpi xmlns:a14="http://schemas.microsoft.com/office/drawing/2010/main" val="0"/>
              </a:ext>
            </a:extLst>
          </a:blip>
          <a:srcRect t="27192" r="10305" b="16256"/>
          <a:stretch>
            <a:fillRect/>
          </a:stretch>
        </p:blipFill>
        <p:spPr>
          <a:xfrm>
            <a:off x="339278" y="1710903"/>
            <a:ext cx="3400858" cy="1608141"/>
          </a:xfrm>
          <a:prstGeom prst="rect">
            <a:avLst/>
          </a:prstGeom>
        </p:spPr>
      </p:pic>
      <p:sp>
        <p:nvSpPr>
          <p:cNvPr id="4" name="TextBox 3">
            <a:extLst>
              <a:ext uri="{FF2B5EF4-FFF2-40B4-BE49-F238E27FC236}">
                <a16:creationId xmlns:a16="http://schemas.microsoft.com/office/drawing/2014/main" id="{69021847-7272-26DC-2564-E042F1FA9CBD}"/>
              </a:ext>
            </a:extLst>
          </p:cNvPr>
          <p:cNvSpPr txBox="1"/>
          <p:nvPr/>
        </p:nvSpPr>
        <p:spPr>
          <a:xfrm>
            <a:off x="3898899" y="6005588"/>
            <a:ext cx="2814155" cy="1446550"/>
          </a:xfrm>
          <a:prstGeom prst="rect">
            <a:avLst/>
          </a:prstGeom>
          <a:solidFill>
            <a:srgbClr val="00AFD6"/>
          </a:solidFill>
        </p:spPr>
        <p:txBody>
          <a:bodyPr wrap="square" rtlCol="0">
            <a:spAutoFit/>
          </a:bodyPr>
          <a:lstStyle/>
          <a:p>
            <a:pPr marL="228600" indent="-228600"/>
            <a:r>
              <a:rPr lang="en-US" sz="2800" b="1" dirty="0"/>
              <a:t>14,064 </a:t>
            </a:r>
            <a:r>
              <a:rPr lang="en-US" sz="1600" b="1" dirty="0"/>
              <a:t>VOLUNTEER HRS SAVED HABITAT OVER</a:t>
            </a:r>
          </a:p>
          <a:p>
            <a:pPr marL="228600" indent="-228600"/>
            <a:r>
              <a:rPr lang="en-US" sz="2800" b="1" dirty="0"/>
              <a:t>$545,000 </a:t>
            </a:r>
            <a:r>
              <a:rPr lang="en-US" sz="1600" b="1" dirty="0"/>
              <a:t>IN JUST 2025 ALONE!</a:t>
            </a:r>
          </a:p>
        </p:txBody>
      </p:sp>
      <p:pic>
        <p:nvPicPr>
          <p:cNvPr id="9" name="Picture 8">
            <a:extLst>
              <a:ext uri="{FF2B5EF4-FFF2-40B4-BE49-F238E27FC236}">
                <a16:creationId xmlns:a16="http://schemas.microsoft.com/office/drawing/2014/main" id="{E7E20348-E8D9-F10F-7EFE-FAB6546DC30B}"/>
              </a:ext>
            </a:extLst>
          </p:cNvPr>
          <p:cNvPicPr>
            <a:picLocks noChangeAspect="1"/>
          </p:cNvPicPr>
          <p:nvPr/>
        </p:nvPicPr>
        <p:blipFill>
          <a:blip r:embed="rId5">
            <a:extLst>
              <a:ext uri="{28A0092B-C50C-407E-A947-70E740481C1C}">
                <a14:useLocalDpi xmlns:a14="http://schemas.microsoft.com/office/drawing/2010/main" val="0"/>
              </a:ext>
            </a:extLst>
          </a:blip>
          <a:srcRect t="1450" r="1172" b="-1"/>
          <a:stretch>
            <a:fillRect/>
          </a:stretch>
        </p:blipFill>
        <p:spPr>
          <a:xfrm>
            <a:off x="634171" y="5741193"/>
            <a:ext cx="2630524" cy="1957165"/>
          </a:xfrm>
          <a:prstGeom prst="rect">
            <a:avLst/>
          </a:prstGeom>
        </p:spPr>
      </p:pic>
    </p:spTree>
    <p:extLst>
      <p:ext uri="{BB962C8B-B14F-4D97-AF65-F5344CB8AC3E}">
        <p14:creationId xmlns:p14="http://schemas.microsoft.com/office/powerpoint/2010/main" val="229719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4F802-5768-BFF3-F781-AC7372238F1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60D4E46-40A3-9C13-0306-E12AE0E2E448}"/>
              </a:ext>
            </a:extLst>
          </p:cNvPr>
          <p:cNvSpPr/>
          <p:nvPr/>
        </p:nvSpPr>
        <p:spPr>
          <a:xfrm>
            <a:off x="0" y="0"/>
            <a:ext cx="6858000" cy="1184031"/>
          </a:xfrm>
          <a:prstGeom prst="rect">
            <a:avLst/>
          </a:prstGeom>
          <a:solidFill>
            <a:srgbClr val="00AF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01498A0-3573-7171-0BE5-9DF1AA8A7617}"/>
              </a:ext>
            </a:extLst>
          </p:cNvPr>
          <p:cNvSpPr txBox="1"/>
          <p:nvPr/>
        </p:nvSpPr>
        <p:spPr>
          <a:xfrm>
            <a:off x="2850564" y="139700"/>
            <a:ext cx="3625850" cy="769441"/>
          </a:xfrm>
          <a:prstGeom prst="rect">
            <a:avLst/>
          </a:prstGeom>
          <a:noFill/>
        </p:spPr>
        <p:txBody>
          <a:bodyPr wrap="square" rtlCol="0">
            <a:spAutoFit/>
          </a:bodyPr>
          <a:lstStyle/>
          <a:p>
            <a:pPr algn="ctr"/>
            <a:r>
              <a:rPr lang="en-US" sz="4400" b="1"/>
              <a:t>On the Jobsite</a:t>
            </a:r>
          </a:p>
        </p:txBody>
      </p:sp>
      <p:sp>
        <p:nvSpPr>
          <p:cNvPr id="13" name="Rectangle 12">
            <a:extLst>
              <a:ext uri="{FF2B5EF4-FFF2-40B4-BE49-F238E27FC236}">
                <a16:creationId xmlns:a16="http://schemas.microsoft.com/office/drawing/2014/main" id="{7630CE2D-85E7-BF45-CCEA-7EECF398F29E}"/>
              </a:ext>
            </a:extLst>
          </p:cNvPr>
          <p:cNvSpPr/>
          <p:nvPr/>
        </p:nvSpPr>
        <p:spPr>
          <a:xfrm>
            <a:off x="0" y="7959969"/>
            <a:ext cx="6858000" cy="1184031"/>
          </a:xfrm>
          <a:prstGeom prst="rect">
            <a:avLst/>
          </a:prstGeom>
          <a:solidFill>
            <a:srgbClr val="C3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4D3D1EF-10A2-8E92-343C-D2E88E5ED8C4}"/>
              </a:ext>
            </a:extLst>
          </p:cNvPr>
          <p:cNvSpPr txBox="1"/>
          <p:nvPr/>
        </p:nvSpPr>
        <p:spPr>
          <a:xfrm>
            <a:off x="0" y="7959969"/>
            <a:ext cx="6858000" cy="1169551"/>
          </a:xfrm>
          <a:prstGeom prst="rect">
            <a:avLst/>
          </a:prstGeom>
          <a:noFill/>
        </p:spPr>
        <p:txBody>
          <a:bodyPr wrap="square" rtlCol="0">
            <a:spAutoFit/>
          </a:bodyPr>
          <a:lstStyle/>
          <a:p>
            <a:pPr algn="ctr"/>
            <a:r>
              <a:rPr lang="en-US" sz="1400"/>
              <a:t>Habitat for Humanity Vail Valley </a:t>
            </a:r>
            <a:r>
              <a:rPr lang="en-US" sz="1400">
                <a:latin typeface="Courier New" panose="02070309020205020404" pitchFamily="49" charset="0"/>
                <a:cs typeface="Courier New" panose="02070309020205020404" pitchFamily="49" charset="0"/>
              </a:rPr>
              <a:t>|</a:t>
            </a:r>
            <a:r>
              <a:rPr lang="en-US" sz="1400"/>
              <a:t> 970.748.6718</a:t>
            </a:r>
          </a:p>
          <a:p>
            <a:pPr algn="ctr"/>
            <a:r>
              <a:rPr lang="en-US" sz="1400"/>
              <a:t>Construction </a:t>
            </a:r>
            <a:r>
              <a:rPr lang="en-US" sz="1400">
                <a:cs typeface="Courier New" panose="02070309020205020404" pitchFamily="49" charset="0"/>
              </a:rPr>
              <a:t>| 970.748.6718 ext. 305</a:t>
            </a:r>
            <a:endParaRPr lang="en-US" sz="1400"/>
          </a:p>
          <a:p>
            <a:pPr algn="ctr"/>
            <a:r>
              <a:rPr lang="en-US" sz="1400"/>
              <a:t>Habitat ReStore </a:t>
            </a:r>
            <a:r>
              <a:rPr lang="en-US" sz="1400">
                <a:cs typeface="Courier New" panose="02070309020205020404" pitchFamily="49" charset="0"/>
              </a:rPr>
              <a:t>| 970.328.1119</a:t>
            </a:r>
            <a:endParaRPr lang="en-US" sz="1400"/>
          </a:p>
          <a:p>
            <a:pPr algn="ctr"/>
            <a:r>
              <a:rPr lang="en-US" sz="1400"/>
              <a:t>construction@habitatvailvalley.org</a:t>
            </a:r>
          </a:p>
          <a:p>
            <a:pPr algn="ctr"/>
            <a:endParaRPr lang="en-US" sz="1400"/>
          </a:p>
        </p:txBody>
      </p:sp>
      <p:pic>
        <p:nvPicPr>
          <p:cNvPr id="35" name="Picture 34" descr="A black background with a black square&#10;&#10;Description automatically generated with medium confidence">
            <a:extLst>
              <a:ext uri="{FF2B5EF4-FFF2-40B4-BE49-F238E27FC236}">
                <a16:creationId xmlns:a16="http://schemas.microsoft.com/office/drawing/2014/main" id="{367F87A6-C45F-B59B-B8CD-FDE5B92E363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9080"/>
            <a:ext cx="2456643" cy="1174951"/>
          </a:xfrm>
          <a:prstGeom prst="rect">
            <a:avLst/>
          </a:prstGeom>
        </p:spPr>
      </p:pic>
      <p:sp>
        <p:nvSpPr>
          <p:cNvPr id="3" name="TextBox 2">
            <a:extLst>
              <a:ext uri="{FF2B5EF4-FFF2-40B4-BE49-F238E27FC236}">
                <a16:creationId xmlns:a16="http://schemas.microsoft.com/office/drawing/2014/main" id="{A44D8AEB-9ED2-59EA-A15E-5A9AACDBCDFE}"/>
              </a:ext>
            </a:extLst>
          </p:cNvPr>
          <p:cNvSpPr txBox="1"/>
          <p:nvPr/>
        </p:nvSpPr>
        <p:spPr>
          <a:xfrm>
            <a:off x="255248" y="1211568"/>
            <a:ext cx="3173752" cy="954107"/>
          </a:xfrm>
          <a:prstGeom prst="rect">
            <a:avLst/>
          </a:prstGeom>
          <a:noFill/>
        </p:spPr>
        <p:txBody>
          <a:bodyPr wrap="square" rtlCol="0">
            <a:spAutoFit/>
          </a:bodyPr>
          <a:lstStyle/>
          <a:p>
            <a:r>
              <a:rPr lang="en-US" sz="2800" b="1" dirty="0"/>
              <a:t>TOWN OF GYPSUM APPROVES IK BAR</a:t>
            </a:r>
          </a:p>
        </p:txBody>
      </p:sp>
      <p:sp>
        <p:nvSpPr>
          <p:cNvPr id="15" name="TextBox 14">
            <a:extLst>
              <a:ext uri="{FF2B5EF4-FFF2-40B4-BE49-F238E27FC236}">
                <a16:creationId xmlns:a16="http://schemas.microsoft.com/office/drawing/2014/main" id="{5B591FE9-138E-C8BF-CC90-BB889231B551}"/>
              </a:ext>
            </a:extLst>
          </p:cNvPr>
          <p:cNvSpPr txBox="1"/>
          <p:nvPr/>
        </p:nvSpPr>
        <p:spPr>
          <a:xfrm>
            <a:off x="297771" y="2179240"/>
            <a:ext cx="3173752" cy="1446550"/>
          </a:xfrm>
          <a:prstGeom prst="rect">
            <a:avLst/>
          </a:prstGeom>
          <a:noFill/>
        </p:spPr>
        <p:txBody>
          <a:bodyPr wrap="square" lIns="91440" tIns="45720" rIns="91440" bIns="45720" rtlCol="0" anchor="t">
            <a:spAutoFit/>
          </a:bodyPr>
          <a:lstStyle/>
          <a:p>
            <a:pPr algn="just"/>
            <a:r>
              <a:rPr lang="en-US" sz="1100" dirty="0"/>
              <a:t>In December, the IK Bar townhome project gained approvals at the Town of Gypsum Town Council for the major plat amendment and rezoning applications. This means the parcel where the townhomes will be located can now be conveyed from Eagle County School District to Habitat. The team is eager to start work on the project and hopes to break ground early next year.  </a:t>
            </a:r>
          </a:p>
        </p:txBody>
      </p:sp>
      <p:sp>
        <p:nvSpPr>
          <p:cNvPr id="2" name="TextBox 1">
            <a:extLst>
              <a:ext uri="{FF2B5EF4-FFF2-40B4-BE49-F238E27FC236}">
                <a16:creationId xmlns:a16="http://schemas.microsoft.com/office/drawing/2014/main" id="{8B8DA17A-2AA5-831B-6E55-0666ED437947}"/>
              </a:ext>
            </a:extLst>
          </p:cNvPr>
          <p:cNvSpPr txBox="1"/>
          <p:nvPr/>
        </p:nvSpPr>
        <p:spPr>
          <a:xfrm>
            <a:off x="323689" y="5272989"/>
            <a:ext cx="2335536" cy="2385268"/>
          </a:xfrm>
          <a:prstGeom prst="rect">
            <a:avLst/>
          </a:prstGeom>
          <a:solidFill>
            <a:srgbClr val="00AFD6">
              <a:alpha val="60000"/>
            </a:srgbClr>
          </a:solidFill>
          <a:ln w="28575">
            <a:solidFill>
              <a:schemeClr val="tx1"/>
            </a:solidFill>
          </a:ln>
        </p:spPr>
        <p:txBody>
          <a:bodyPr wrap="square" lIns="91440" tIns="45720" rIns="91440" bIns="45720" rtlCol="0" anchor="t">
            <a:spAutoFit/>
          </a:bodyPr>
          <a:lstStyle/>
          <a:p>
            <a:pPr algn="ctr"/>
            <a:r>
              <a:rPr lang="en-US" sz="1400" b="1" dirty="0"/>
              <a:t>January Volunteer </a:t>
            </a:r>
          </a:p>
          <a:p>
            <a:pPr algn="ctr"/>
            <a:r>
              <a:rPr lang="en-US" sz="1400" b="1" dirty="0"/>
              <a:t>Help Requests:</a:t>
            </a:r>
          </a:p>
          <a:p>
            <a:r>
              <a:rPr lang="en-US" sz="1100" dirty="0"/>
              <a:t>Technical:</a:t>
            </a:r>
          </a:p>
          <a:p>
            <a:pPr marL="285750" indent="-285750">
              <a:buFontTx/>
              <a:buChar char="-"/>
            </a:pPr>
            <a:r>
              <a:rPr lang="en-US" sz="1100" dirty="0"/>
              <a:t>Finish (Trim) Carpentry</a:t>
            </a:r>
          </a:p>
          <a:p>
            <a:endParaRPr lang="en-US" sz="1100" dirty="0"/>
          </a:p>
          <a:p>
            <a:r>
              <a:rPr lang="en-US" sz="1100" dirty="0"/>
              <a:t>Non-Technical:</a:t>
            </a:r>
          </a:p>
          <a:p>
            <a:pPr marL="285750" indent="-285750">
              <a:buFontTx/>
              <a:buChar char="-"/>
            </a:pPr>
            <a:r>
              <a:rPr lang="en-US" sz="1100" dirty="0"/>
              <a:t>Priming/Painting</a:t>
            </a:r>
          </a:p>
          <a:p>
            <a:pPr marL="285750" indent="-285750">
              <a:buChar char="-"/>
            </a:pPr>
            <a:r>
              <a:rPr lang="en-US" sz="1100" dirty="0">
                <a:ea typeface="Calibri" panose="020F0502020204030204"/>
                <a:cs typeface="Calibri" panose="020F0502020204030204"/>
              </a:rPr>
              <a:t>Spackling/Caulking</a:t>
            </a:r>
          </a:p>
          <a:p>
            <a:pPr algn="ctr"/>
            <a:endParaRPr lang="en-US" sz="1100" dirty="0"/>
          </a:p>
          <a:p>
            <a:pPr algn="ctr"/>
            <a:r>
              <a:rPr lang="en-US" sz="1100" dirty="0"/>
              <a:t>Please visit our website to sign up!</a:t>
            </a:r>
          </a:p>
          <a:p>
            <a:pPr algn="ctr"/>
            <a:r>
              <a:rPr lang="en-US" sz="1100" dirty="0">
                <a:hlinkClick r:id="rId3"/>
              </a:rPr>
              <a:t>https://habitatvailvalley.org/get-involved/volunteer/</a:t>
            </a:r>
          </a:p>
          <a:p>
            <a:pPr algn="ctr"/>
            <a:endParaRPr lang="en-US" sz="1100" dirty="0">
              <a:ea typeface="Calibri" panose="020F0502020204030204"/>
              <a:cs typeface="Calibri" panose="020F0502020204030204"/>
            </a:endParaRPr>
          </a:p>
        </p:txBody>
      </p:sp>
      <p:sp>
        <p:nvSpPr>
          <p:cNvPr id="4" name="TextBox 3">
            <a:extLst>
              <a:ext uri="{FF2B5EF4-FFF2-40B4-BE49-F238E27FC236}">
                <a16:creationId xmlns:a16="http://schemas.microsoft.com/office/drawing/2014/main" id="{00C5A155-7392-175B-5B7D-273F6D9912F9}"/>
              </a:ext>
            </a:extLst>
          </p:cNvPr>
          <p:cNvSpPr txBox="1"/>
          <p:nvPr/>
        </p:nvSpPr>
        <p:spPr>
          <a:xfrm>
            <a:off x="3674799" y="1240119"/>
            <a:ext cx="2927953" cy="2508379"/>
          </a:xfrm>
          <a:prstGeom prst="rect">
            <a:avLst/>
          </a:prstGeom>
          <a:solidFill>
            <a:srgbClr val="C4D82D"/>
          </a:solidFill>
        </p:spPr>
        <p:txBody>
          <a:bodyPr wrap="square" rtlCol="0">
            <a:spAutoFit/>
          </a:bodyPr>
          <a:lstStyle/>
          <a:p>
            <a:pPr algn="ctr"/>
            <a:r>
              <a:rPr lang="en-US" sz="1400" b="1" dirty="0"/>
              <a:t>IK Bar RFP Requests:</a:t>
            </a:r>
          </a:p>
          <a:p>
            <a:pPr algn="ctr"/>
            <a:r>
              <a:rPr lang="en-US" sz="1100" dirty="0"/>
              <a:t>Framing</a:t>
            </a:r>
          </a:p>
          <a:p>
            <a:pPr algn="ctr"/>
            <a:r>
              <a:rPr lang="en-US" sz="1100" dirty="0"/>
              <a:t>Insulation</a:t>
            </a:r>
          </a:p>
          <a:p>
            <a:pPr algn="ctr"/>
            <a:r>
              <a:rPr lang="en-US" sz="1100" dirty="0"/>
              <a:t>Drywall</a:t>
            </a:r>
          </a:p>
          <a:p>
            <a:pPr algn="ctr"/>
            <a:r>
              <a:rPr lang="en-US" sz="1100" dirty="0"/>
              <a:t>Flooring</a:t>
            </a:r>
          </a:p>
          <a:p>
            <a:pPr algn="ctr"/>
            <a:r>
              <a:rPr lang="en-US" sz="1100" dirty="0"/>
              <a:t>Countertops</a:t>
            </a:r>
          </a:p>
          <a:p>
            <a:pPr algn="ctr"/>
            <a:r>
              <a:rPr lang="en-US" sz="1100" dirty="0"/>
              <a:t>Exterior Painting</a:t>
            </a:r>
          </a:p>
          <a:p>
            <a:pPr algn="ctr"/>
            <a:r>
              <a:rPr lang="en-US" sz="1100" dirty="0"/>
              <a:t>Asphalt Paving</a:t>
            </a:r>
          </a:p>
          <a:p>
            <a:pPr algn="ctr"/>
            <a:r>
              <a:rPr lang="en-US" sz="1100" dirty="0"/>
              <a:t>Road Striping</a:t>
            </a:r>
          </a:p>
          <a:p>
            <a:pPr algn="ctr"/>
            <a:r>
              <a:rPr lang="en-US" sz="1100" dirty="0"/>
              <a:t> Gutter </a:t>
            </a:r>
          </a:p>
          <a:p>
            <a:pPr algn="ctr"/>
            <a:r>
              <a:rPr lang="en-US" sz="1100" dirty="0"/>
              <a:t>Irrigation</a:t>
            </a:r>
          </a:p>
          <a:p>
            <a:pPr algn="ctr"/>
            <a:r>
              <a:rPr lang="en-US" sz="1100" dirty="0"/>
              <a:t>Please visit our website to receive more info! </a:t>
            </a:r>
          </a:p>
          <a:p>
            <a:pPr algn="ctr"/>
            <a:r>
              <a:rPr lang="en-US" sz="1100" dirty="0">
                <a:hlinkClick r:id="rId4"/>
              </a:rPr>
              <a:t>https://habitatvailvalley.org/get-involved/subcontractor-volunteer-work/</a:t>
            </a:r>
            <a:endParaRPr lang="en-US" sz="1100" b="1" dirty="0"/>
          </a:p>
        </p:txBody>
      </p:sp>
      <p:sp>
        <p:nvSpPr>
          <p:cNvPr id="8" name="TextBox 7">
            <a:extLst>
              <a:ext uri="{FF2B5EF4-FFF2-40B4-BE49-F238E27FC236}">
                <a16:creationId xmlns:a16="http://schemas.microsoft.com/office/drawing/2014/main" id="{BF7C42C1-2F00-1149-CE26-730EA0E98046}"/>
              </a:ext>
            </a:extLst>
          </p:cNvPr>
          <p:cNvSpPr txBox="1"/>
          <p:nvPr/>
        </p:nvSpPr>
        <p:spPr>
          <a:xfrm>
            <a:off x="255248" y="3802559"/>
            <a:ext cx="5702866" cy="523220"/>
          </a:xfrm>
          <a:prstGeom prst="rect">
            <a:avLst/>
          </a:prstGeom>
          <a:noFill/>
        </p:spPr>
        <p:txBody>
          <a:bodyPr wrap="square" rtlCol="0">
            <a:spAutoFit/>
          </a:bodyPr>
          <a:lstStyle/>
          <a:p>
            <a:r>
              <a:rPr lang="en-US" sz="2800" b="1" dirty="0"/>
              <a:t>PHASE 11 IN FINISHING STAGES</a:t>
            </a:r>
          </a:p>
        </p:txBody>
      </p:sp>
      <p:sp>
        <p:nvSpPr>
          <p:cNvPr id="9" name="TextBox 8">
            <a:extLst>
              <a:ext uri="{FF2B5EF4-FFF2-40B4-BE49-F238E27FC236}">
                <a16:creationId xmlns:a16="http://schemas.microsoft.com/office/drawing/2014/main" id="{7EBB94F0-6925-F63F-F9BB-BFDC3CC0F666}"/>
              </a:ext>
            </a:extLst>
          </p:cNvPr>
          <p:cNvSpPr txBox="1"/>
          <p:nvPr/>
        </p:nvSpPr>
        <p:spPr>
          <a:xfrm>
            <a:off x="255248" y="4293381"/>
            <a:ext cx="6210623" cy="938719"/>
          </a:xfrm>
          <a:prstGeom prst="rect">
            <a:avLst/>
          </a:prstGeom>
          <a:noFill/>
        </p:spPr>
        <p:txBody>
          <a:bodyPr wrap="square" lIns="91440" tIns="45720" rIns="91440" bIns="45720" rtlCol="0" anchor="t">
            <a:spAutoFit/>
          </a:bodyPr>
          <a:lstStyle/>
          <a:p>
            <a:pPr algn="just"/>
            <a:r>
              <a:rPr lang="en-US" sz="1100" dirty="0"/>
              <a:t>Through the end of 2025</a:t>
            </a:r>
            <a:r>
              <a:rPr lang="en-US" sz="1100"/>
              <a:t>, the team </a:t>
            </a:r>
            <a:r>
              <a:rPr lang="en-US" sz="1100" dirty="0"/>
              <a:t>continued work on the Phase 11 homes. Finish carpentry, flooring, and painting occurred in BLDG 12. The final building, BLDG 11, completed rough-in, passing rough framing, mechanical, electrical and plumbing inspection before the holidays. Early this year, the insulators and drywallers will be finishing up work so our team can get in to all of the buildings wrapped up and ready for homeowners!</a:t>
            </a:r>
          </a:p>
        </p:txBody>
      </p:sp>
      <p:pic>
        <p:nvPicPr>
          <p:cNvPr id="12" name="Picture 11">
            <a:extLst>
              <a:ext uri="{FF2B5EF4-FFF2-40B4-BE49-F238E27FC236}">
                <a16:creationId xmlns:a16="http://schemas.microsoft.com/office/drawing/2014/main" id="{8EE0DF56-E328-F629-40A3-13A29A46F4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255" y="5205061"/>
            <a:ext cx="3361497" cy="2521123"/>
          </a:xfrm>
          <a:prstGeom prst="rect">
            <a:avLst/>
          </a:prstGeom>
        </p:spPr>
      </p:pic>
      <p:sp>
        <p:nvSpPr>
          <p:cNvPr id="14" name="TextBox 13">
            <a:extLst>
              <a:ext uri="{FF2B5EF4-FFF2-40B4-BE49-F238E27FC236}">
                <a16:creationId xmlns:a16="http://schemas.microsoft.com/office/drawing/2014/main" id="{75A22E1B-671F-E6DB-9E13-BAF04553EC2F}"/>
              </a:ext>
            </a:extLst>
          </p:cNvPr>
          <p:cNvSpPr txBox="1"/>
          <p:nvPr/>
        </p:nvSpPr>
        <p:spPr>
          <a:xfrm>
            <a:off x="3241254" y="7726183"/>
            <a:ext cx="3361497" cy="261610"/>
          </a:xfrm>
          <a:prstGeom prst="rect">
            <a:avLst/>
          </a:prstGeom>
          <a:noFill/>
        </p:spPr>
        <p:txBody>
          <a:bodyPr wrap="square" lIns="91440" tIns="45720" rIns="91440" bIns="45720" rtlCol="0" anchor="t">
            <a:spAutoFit/>
          </a:bodyPr>
          <a:lstStyle/>
          <a:p>
            <a:pPr algn="ctr"/>
            <a:r>
              <a:rPr lang="en-US" sz="1100" i="1" dirty="0"/>
              <a:t>Bldg. 13 cabinets installed and ready for countertops</a:t>
            </a:r>
          </a:p>
        </p:txBody>
      </p:sp>
    </p:spTree>
    <p:extLst>
      <p:ext uri="{BB962C8B-B14F-4D97-AF65-F5344CB8AC3E}">
        <p14:creationId xmlns:p14="http://schemas.microsoft.com/office/powerpoint/2010/main" val="119603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CEA481-7F9D-5C05-1D8F-799562936B27}"/>
              </a:ext>
            </a:extLst>
          </p:cNvPr>
          <p:cNvSpPr/>
          <p:nvPr/>
        </p:nvSpPr>
        <p:spPr>
          <a:xfrm>
            <a:off x="0" y="0"/>
            <a:ext cx="6858000" cy="1184031"/>
          </a:xfrm>
          <a:prstGeom prst="rect">
            <a:avLst/>
          </a:prstGeom>
          <a:solidFill>
            <a:srgbClr val="00AF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C4E665F-6249-A32B-3420-9E93E1043D73}"/>
              </a:ext>
            </a:extLst>
          </p:cNvPr>
          <p:cNvSpPr txBox="1"/>
          <p:nvPr/>
        </p:nvSpPr>
        <p:spPr>
          <a:xfrm>
            <a:off x="2798762" y="53406"/>
            <a:ext cx="3625850" cy="1077218"/>
          </a:xfrm>
          <a:prstGeom prst="rect">
            <a:avLst/>
          </a:prstGeom>
          <a:noFill/>
        </p:spPr>
        <p:txBody>
          <a:bodyPr wrap="square" rtlCol="0">
            <a:spAutoFit/>
          </a:bodyPr>
          <a:lstStyle/>
          <a:p>
            <a:pPr algn="ctr"/>
            <a:r>
              <a:rPr lang="en-US" sz="3200" b="1"/>
              <a:t>Meet the Team that Builds Homes</a:t>
            </a:r>
          </a:p>
        </p:txBody>
      </p:sp>
      <p:sp>
        <p:nvSpPr>
          <p:cNvPr id="13" name="Rectangle 12">
            <a:extLst>
              <a:ext uri="{FF2B5EF4-FFF2-40B4-BE49-F238E27FC236}">
                <a16:creationId xmlns:a16="http://schemas.microsoft.com/office/drawing/2014/main" id="{E72E47B9-7683-85DC-0BC4-08C8987F0BCA}"/>
              </a:ext>
            </a:extLst>
          </p:cNvPr>
          <p:cNvSpPr/>
          <p:nvPr/>
        </p:nvSpPr>
        <p:spPr>
          <a:xfrm>
            <a:off x="0" y="7959969"/>
            <a:ext cx="6858000" cy="1184031"/>
          </a:xfrm>
          <a:prstGeom prst="rect">
            <a:avLst/>
          </a:prstGeom>
          <a:solidFill>
            <a:srgbClr val="C3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18BD9CE-4574-CDA3-8EE1-0D0C8462508D}"/>
              </a:ext>
            </a:extLst>
          </p:cNvPr>
          <p:cNvSpPr txBox="1"/>
          <p:nvPr/>
        </p:nvSpPr>
        <p:spPr>
          <a:xfrm>
            <a:off x="0" y="7959969"/>
            <a:ext cx="6858000" cy="1323439"/>
          </a:xfrm>
          <a:prstGeom prst="rect">
            <a:avLst/>
          </a:prstGeom>
          <a:noFill/>
        </p:spPr>
        <p:txBody>
          <a:bodyPr wrap="square" rtlCol="0">
            <a:spAutoFit/>
          </a:bodyPr>
          <a:lstStyle/>
          <a:p>
            <a:pPr algn="ctr">
              <a:lnSpc>
                <a:spcPct val="150000"/>
              </a:lnSpc>
            </a:pPr>
            <a:r>
              <a:rPr lang="en-US" sz="2000"/>
              <a:t>Join our Team. Learn about our mission, and even more at:</a:t>
            </a:r>
          </a:p>
          <a:p>
            <a:pPr algn="ctr">
              <a:lnSpc>
                <a:spcPct val="150000"/>
              </a:lnSpc>
            </a:pPr>
            <a:r>
              <a:rPr lang="en-US" sz="2000" b="1" err="1"/>
              <a:t>www.habitatvailvalley.org</a:t>
            </a:r>
            <a:endParaRPr lang="en-US" sz="2000" b="1"/>
          </a:p>
          <a:p>
            <a:pPr algn="ctr"/>
            <a:endParaRPr lang="en-US" sz="2000"/>
          </a:p>
        </p:txBody>
      </p:sp>
      <p:sp>
        <p:nvSpPr>
          <p:cNvPr id="29" name="TextBox 28">
            <a:extLst>
              <a:ext uri="{FF2B5EF4-FFF2-40B4-BE49-F238E27FC236}">
                <a16:creationId xmlns:a16="http://schemas.microsoft.com/office/drawing/2014/main" id="{F7D302FD-5793-1DDE-333F-ADC8E9575A13}"/>
              </a:ext>
            </a:extLst>
          </p:cNvPr>
          <p:cNvSpPr txBox="1"/>
          <p:nvPr/>
        </p:nvSpPr>
        <p:spPr>
          <a:xfrm>
            <a:off x="1705686" y="2701732"/>
            <a:ext cx="1163040" cy="507831"/>
          </a:xfrm>
          <a:prstGeom prst="rect">
            <a:avLst/>
          </a:prstGeom>
          <a:solidFill>
            <a:srgbClr val="C3D500"/>
          </a:solidFill>
        </p:spPr>
        <p:txBody>
          <a:bodyPr wrap="square" rtlCol="0">
            <a:spAutoFit/>
          </a:bodyPr>
          <a:lstStyle/>
          <a:p>
            <a:pPr algn="ctr"/>
            <a:r>
              <a:rPr lang="en-US" sz="900"/>
              <a:t>Emily Peyton</a:t>
            </a:r>
          </a:p>
          <a:p>
            <a:pPr algn="ctr"/>
            <a:r>
              <a:rPr lang="en-US" sz="900"/>
              <a:t>VP of Operations</a:t>
            </a:r>
          </a:p>
          <a:p>
            <a:pPr algn="ctr"/>
            <a:endParaRPr lang="en-US" sz="900"/>
          </a:p>
        </p:txBody>
      </p:sp>
      <p:sp>
        <p:nvSpPr>
          <p:cNvPr id="30" name="TextBox 29">
            <a:extLst>
              <a:ext uri="{FF2B5EF4-FFF2-40B4-BE49-F238E27FC236}">
                <a16:creationId xmlns:a16="http://schemas.microsoft.com/office/drawing/2014/main" id="{B47CF66C-F456-3B24-F473-EB6AAC60621B}"/>
              </a:ext>
            </a:extLst>
          </p:cNvPr>
          <p:cNvSpPr txBox="1"/>
          <p:nvPr/>
        </p:nvSpPr>
        <p:spPr>
          <a:xfrm>
            <a:off x="3989277" y="2709084"/>
            <a:ext cx="1163038" cy="507831"/>
          </a:xfrm>
          <a:prstGeom prst="rect">
            <a:avLst/>
          </a:prstGeom>
          <a:solidFill>
            <a:srgbClr val="C3D500"/>
          </a:solidFill>
        </p:spPr>
        <p:txBody>
          <a:bodyPr wrap="square" rtlCol="0">
            <a:spAutoFit/>
          </a:bodyPr>
          <a:lstStyle/>
          <a:p>
            <a:pPr algn="ctr"/>
            <a:r>
              <a:rPr lang="en-US" sz="900"/>
              <a:t>Doug Amberg</a:t>
            </a:r>
          </a:p>
          <a:p>
            <a:pPr algn="ctr"/>
            <a:r>
              <a:rPr lang="en-US" sz="900"/>
              <a:t>Director of Construction</a:t>
            </a:r>
          </a:p>
        </p:txBody>
      </p:sp>
      <p:sp>
        <p:nvSpPr>
          <p:cNvPr id="31" name="TextBox 30">
            <a:extLst>
              <a:ext uri="{FF2B5EF4-FFF2-40B4-BE49-F238E27FC236}">
                <a16:creationId xmlns:a16="http://schemas.microsoft.com/office/drawing/2014/main" id="{FCC5565D-94C2-FF5D-CCF9-92E9A84E4D27}"/>
              </a:ext>
            </a:extLst>
          </p:cNvPr>
          <p:cNvSpPr txBox="1"/>
          <p:nvPr/>
        </p:nvSpPr>
        <p:spPr>
          <a:xfrm>
            <a:off x="1240432" y="4721859"/>
            <a:ext cx="862677" cy="415498"/>
          </a:xfrm>
          <a:prstGeom prst="rect">
            <a:avLst/>
          </a:prstGeom>
          <a:solidFill>
            <a:srgbClr val="C3D500"/>
          </a:solidFill>
        </p:spPr>
        <p:txBody>
          <a:bodyPr wrap="square" rtlCol="0">
            <a:spAutoFit/>
          </a:bodyPr>
          <a:lstStyle/>
          <a:p>
            <a:pPr algn="ctr"/>
            <a:r>
              <a:rPr lang="en-US" sz="700"/>
              <a:t>Kelsie McKenna</a:t>
            </a:r>
          </a:p>
          <a:p>
            <a:pPr algn="ctr"/>
            <a:r>
              <a:rPr lang="en-US" sz="700"/>
              <a:t>Project Manager</a:t>
            </a:r>
          </a:p>
          <a:p>
            <a:pPr algn="ctr"/>
            <a:endParaRPr lang="en-US" sz="700"/>
          </a:p>
        </p:txBody>
      </p:sp>
      <p:sp>
        <p:nvSpPr>
          <p:cNvPr id="32" name="TextBox 31">
            <a:extLst>
              <a:ext uri="{FF2B5EF4-FFF2-40B4-BE49-F238E27FC236}">
                <a16:creationId xmlns:a16="http://schemas.microsoft.com/office/drawing/2014/main" id="{A6FF97FC-8B46-4DF2-8B4C-5649DBA544EA}"/>
              </a:ext>
            </a:extLst>
          </p:cNvPr>
          <p:cNvSpPr txBox="1"/>
          <p:nvPr/>
        </p:nvSpPr>
        <p:spPr>
          <a:xfrm>
            <a:off x="2369269" y="4697412"/>
            <a:ext cx="859330" cy="415498"/>
          </a:xfrm>
          <a:prstGeom prst="rect">
            <a:avLst/>
          </a:prstGeom>
          <a:solidFill>
            <a:srgbClr val="C3D500"/>
          </a:solidFill>
        </p:spPr>
        <p:txBody>
          <a:bodyPr wrap="square" rtlCol="0">
            <a:spAutoFit/>
          </a:bodyPr>
          <a:lstStyle/>
          <a:p>
            <a:pPr algn="ctr"/>
            <a:r>
              <a:rPr lang="en-US" sz="700"/>
              <a:t>Cassie Scales</a:t>
            </a:r>
          </a:p>
          <a:p>
            <a:pPr algn="ctr"/>
            <a:r>
              <a:rPr lang="en-US" sz="700"/>
              <a:t>Volunteer + HR Coordinator</a:t>
            </a:r>
          </a:p>
        </p:txBody>
      </p:sp>
      <p:sp>
        <p:nvSpPr>
          <p:cNvPr id="38" name="TextBox 37">
            <a:extLst>
              <a:ext uri="{FF2B5EF4-FFF2-40B4-BE49-F238E27FC236}">
                <a16:creationId xmlns:a16="http://schemas.microsoft.com/office/drawing/2014/main" id="{DEF49296-A995-5F12-6121-5171B27A208C}"/>
              </a:ext>
            </a:extLst>
          </p:cNvPr>
          <p:cNvSpPr txBox="1"/>
          <p:nvPr/>
        </p:nvSpPr>
        <p:spPr>
          <a:xfrm>
            <a:off x="4060797" y="6570649"/>
            <a:ext cx="859328" cy="523220"/>
          </a:xfrm>
          <a:prstGeom prst="rect">
            <a:avLst/>
          </a:prstGeom>
          <a:solidFill>
            <a:srgbClr val="C3D500"/>
          </a:solidFill>
        </p:spPr>
        <p:txBody>
          <a:bodyPr wrap="square" rtlCol="0">
            <a:spAutoFit/>
          </a:bodyPr>
          <a:lstStyle/>
          <a:p>
            <a:pPr algn="ctr"/>
            <a:r>
              <a:rPr lang="en-US" sz="700"/>
              <a:t>Keara Mulrooney</a:t>
            </a:r>
          </a:p>
          <a:p>
            <a:pPr algn="ctr"/>
            <a:r>
              <a:rPr lang="en-US" sz="700"/>
              <a:t>AmeriCorps Construction Crew Leader</a:t>
            </a:r>
          </a:p>
        </p:txBody>
      </p:sp>
      <p:sp>
        <p:nvSpPr>
          <p:cNvPr id="40" name="TextBox 39">
            <a:extLst>
              <a:ext uri="{FF2B5EF4-FFF2-40B4-BE49-F238E27FC236}">
                <a16:creationId xmlns:a16="http://schemas.microsoft.com/office/drawing/2014/main" id="{17C6B460-82FA-0CC5-35A2-833909E3E319}"/>
              </a:ext>
            </a:extLst>
          </p:cNvPr>
          <p:cNvSpPr txBox="1"/>
          <p:nvPr/>
        </p:nvSpPr>
        <p:spPr>
          <a:xfrm>
            <a:off x="3501640" y="4721859"/>
            <a:ext cx="859327" cy="415498"/>
          </a:xfrm>
          <a:prstGeom prst="rect">
            <a:avLst/>
          </a:prstGeom>
          <a:solidFill>
            <a:srgbClr val="C3D500"/>
          </a:solidFill>
        </p:spPr>
        <p:txBody>
          <a:bodyPr wrap="square" rtlCol="0">
            <a:spAutoFit/>
          </a:bodyPr>
          <a:lstStyle/>
          <a:p>
            <a:pPr algn="ctr"/>
            <a:r>
              <a:rPr lang="en-US" sz="700"/>
              <a:t>Greg Bettis</a:t>
            </a:r>
          </a:p>
          <a:p>
            <a:pPr algn="ctr"/>
            <a:r>
              <a:rPr lang="en-US" sz="700"/>
              <a:t>Superintendent</a:t>
            </a:r>
          </a:p>
          <a:p>
            <a:pPr algn="ctr"/>
            <a:endParaRPr lang="en-US" sz="700"/>
          </a:p>
        </p:txBody>
      </p:sp>
      <p:sp>
        <p:nvSpPr>
          <p:cNvPr id="14" name="TextBox 13">
            <a:extLst>
              <a:ext uri="{FF2B5EF4-FFF2-40B4-BE49-F238E27FC236}">
                <a16:creationId xmlns:a16="http://schemas.microsoft.com/office/drawing/2014/main" id="{FE7362E8-C77E-39F0-FD5B-C25F951C6604}"/>
              </a:ext>
            </a:extLst>
          </p:cNvPr>
          <p:cNvSpPr txBox="1"/>
          <p:nvPr/>
        </p:nvSpPr>
        <p:spPr>
          <a:xfrm>
            <a:off x="4634008" y="4723792"/>
            <a:ext cx="864622" cy="415498"/>
          </a:xfrm>
          <a:prstGeom prst="rect">
            <a:avLst/>
          </a:prstGeom>
          <a:solidFill>
            <a:srgbClr val="C3D500"/>
          </a:solidFill>
        </p:spPr>
        <p:txBody>
          <a:bodyPr wrap="square" rtlCol="0">
            <a:spAutoFit/>
          </a:bodyPr>
          <a:lstStyle/>
          <a:p>
            <a:pPr algn="ctr"/>
            <a:r>
              <a:rPr lang="en-US" sz="700"/>
              <a:t>Sam Farrell</a:t>
            </a:r>
          </a:p>
          <a:p>
            <a:pPr algn="ctr"/>
            <a:r>
              <a:rPr lang="en-US" sz="700"/>
              <a:t>Construction Crew Leader</a:t>
            </a:r>
          </a:p>
        </p:txBody>
      </p:sp>
      <p:pic>
        <p:nvPicPr>
          <p:cNvPr id="25" name="Picture 24" descr="A black background with a black square&#10;&#10;Description automatically generated with medium confidence">
            <a:extLst>
              <a:ext uri="{FF2B5EF4-FFF2-40B4-BE49-F238E27FC236}">
                <a16:creationId xmlns:a16="http://schemas.microsoft.com/office/drawing/2014/main" id="{12F24FF7-0DC5-954F-9785-EC952C84E0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67642"/>
            <a:ext cx="2585569" cy="1654105"/>
          </a:xfrm>
          <a:prstGeom prst="rect">
            <a:avLst/>
          </a:prstGeom>
        </p:spPr>
      </p:pic>
      <p:sp>
        <p:nvSpPr>
          <p:cNvPr id="2" name="TextBox 1">
            <a:extLst>
              <a:ext uri="{FF2B5EF4-FFF2-40B4-BE49-F238E27FC236}">
                <a16:creationId xmlns:a16="http://schemas.microsoft.com/office/drawing/2014/main" id="{33C8CED8-5F11-2706-632B-92B66F57C4C8}"/>
              </a:ext>
            </a:extLst>
          </p:cNvPr>
          <p:cNvSpPr txBox="1"/>
          <p:nvPr/>
        </p:nvSpPr>
        <p:spPr>
          <a:xfrm>
            <a:off x="813195" y="6549645"/>
            <a:ext cx="861940" cy="523220"/>
          </a:xfrm>
          <a:prstGeom prst="rect">
            <a:avLst/>
          </a:prstGeom>
          <a:solidFill>
            <a:srgbClr val="C3D500"/>
          </a:solidFill>
        </p:spPr>
        <p:txBody>
          <a:bodyPr wrap="square" rtlCol="0">
            <a:spAutoFit/>
          </a:bodyPr>
          <a:lstStyle/>
          <a:p>
            <a:pPr algn="ctr"/>
            <a:r>
              <a:rPr lang="en-US" sz="700" i="0">
                <a:solidFill>
                  <a:srgbClr val="252424"/>
                </a:solidFill>
                <a:effectLst/>
              </a:rPr>
              <a:t>Valencia Urbaniak</a:t>
            </a:r>
            <a:r>
              <a:rPr lang="en-US" sz="700"/>
              <a:t> </a:t>
            </a:r>
          </a:p>
          <a:p>
            <a:pPr algn="ctr"/>
            <a:r>
              <a:rPr lang="en-US" sz="700"/>
              <a:t>AmeriCorps Construction Crew Leader</a:t>
            </a:r>
          </a:p>
        </p:txBody>
      </p:sp>
      <p:sp>
        <p:nvSpPr>
          <p:cNvPr id="4" name="TextBox 3">
            <a:extLst>
              <a:ext uri="{FF2B5EF4-FFF2-40B4-BE49-F238E27FC236}">
                <a16:creationId xmlns:a16="http://schemas.microsoft.com/office/drawing/2014/main" id="{4132C68D-C9ED-792F-F80F-E3E45C720731}"/>
              </a:ext>
            </a:extLst>
          </p:cNvPr>
          <p:cNvSpPr txBox="1"/>
          <p:nvPr/>
        </p:nvSpPr>
        <p:spPr>
          <a:xfrm>
            <a:off x="1943162" y="6557675"/>
            <a:ext cx="859328" cy="523220"/>
          </a:xfrm>
          <a:prstGeom prst="rect">
            <a:avLst/>
          </a:prstGeom>
          <a:solidFill>
            <a:srgbClr val="C3D500"/>
          </a:solidFill>
        </p:spPr>
        <p:txBody>
          <a:bodyPr wrap="square" rtlCol="0">
            <a:spAutoFit/>
          </a:bodyPr>
          <a:lstStyle/>
          <a:p>
            <a:pPr algn="ctr"/>
            <a:r>
              <a:rPr lang="en-US" sz="700"/>
              <a:t>Henry Martin</a:t>
            </a:r>
          </a:p>
          <a:p>
            <a:pPr algn="ctr"/>
            <a:r>
              <a:rPr lang="en-US" sz="700" err="1"/>
              <a:t>CareerWise</a:t>
            </a:r>
            <a:r>
              <a:rPr lang="en-US" sz="700"/>
              <a:t> Construction Crew Leader</a:t>
            </a:r>
          </a:p>
        </p:txBody>
      </p:sp>
      <p:sp>
        <p:nvSpPr>
          <p:cNvPr id="5" name="TextBox 4">
            <a:extLst>
              <a:ext uri="{FF2B5EF4-FFF2-40B4-BE49-F238E27FC236}">
                <a16:creationId xmlns:a16="http://schemas.microsoft.com/office/drawing/2014/main" id="{A047D795-D232-071B-419F-006088299A0B}"/>
              </a:ext>
            </a:extLst>
          </p:cNvPr>
          <p:cNvSpPr txBox="1"/>
          <p:nvPr/>
        </p:nvSpPr>
        <p:spPr>
          <a:xfrm>
            <a:off x="3001957" y="6557675"/>
            <a:ext cx="861940" cy="523220"/>
          </a:xfrm>
          <a:prstGeom prst="rect">
            <a:avLst/>
          </a:prstGeom>
          <a:solidFill>
            <a:srgbClr val="C3D500"/>
          </a:solidFill>
        </p:spPr>
        <p:txBody>
          <a:bodyPr wrap="square" rtlCol="0">
            <a:spAutoFit/>
          </a:bodyPr>
          <a:lstStyle/>
          <a:p>
            <a:pPr algn="ctr"/>
            <a:r>
              <a:rPr lang="en-US" sz="700" i="0">
                <a:solidFill>
                  <a:srgbClr val="252424"/>
                </a:solidFill>
                <a:effectLst/>
              </a:rPr>
              <a:t>Jaeda Roberts</a:t>
            </a:r>
            <a:endParaRPr lang="en-US" sz="700"/>
          </a:p>
          <a:p>
            <a:pPr algn="ctr"/>
            <a:r>
              <a:rPr lang="en-US" sz="700"/>
              <a:t>AmeriCorps Construction Crew Leader</a:t>
            </a:r>
          </a:p>
        </p:txBody>
      </p:sp>
      <p:pic>
        <p:nvPicPr>
          <p:cNvPr id="9" name="Picture 8" descr="A person smiling for the camera&#10;&#10;Description automatically generated">
            <a:extLst>
              <a:ext uri="{FF2B5EF4-FFF2-40B4-BE49-F238E27FC236}">
                <a16:creationId xmlns:a16="http://schemas.microsoft.com/office/drawing/2014/main" id="{BFDFEE9C-FD57-0244-B5E8-D2F88DEF28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55510" y="5568807"/>
            <a:ext cx="856725" cy="1001842"/>
          </a:xfrm>
          <a:prstGeom prst="rect">
            <a:avLst/>
          </a:prstGeom>
        </p:spPr>
      </p:pic>
      <p:pic>
        <p:nvPicPr>
          <p:cNvPr id="21" name="Picture 20" descr="A person smiling at the camera&#10;&#10;Description automatically generated">
            <a:extLst>
              <a:ext uri="{FF2B5EF4-FFF2-40B4-BE49-F238E27FC236}">
                <a16:creationId xmlns:a16="http://schemas.microsoft.com/office/drawing/2014/main" id="{E8AFE688-3437-254E-92A2-D9931EEAF3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5684" y="1347679"/>
            <a:ext cx="1163040" cy="1371600"/>
          </a:xfrm>
          <a:prstGeom prst="rect">
            <a:avLst/>
          </a:prstGeom>
        </p:spPr>
      </p:pic>
      <p:pic>
        <p:nvPicPr>
          <p:cNvPr id="23" name="Picture 22" descr="A person in blue shirt and glasses&#10;&#10;Description automatically generated">
            <a:extLst>
              <a:ext uri="{FF2B5EF4-FFF2-40B4-BE49-F238E27FC236}">
                <a16:creationId xmlns:a16="http://schemas.microsoft.com/office/drawing/2014/main" id="{D214B650-82E8-3240-8277-4D35CA8E67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9275" y="1345930"/>
            <a:ext cx="1163039" cy="1371600"/>
          </a:xfrm>
          <a:prstGeom prst="rect">
            <a:avLst/>
          </a:prstGeom>
        </p:spPr>
      </p:pic>
      <p:pic>
        <p:nvPicPr>
          <p:cNvPr id="26" name="Picture 25" descr="A person smiling at camera&#10;&#10;Description automatically generated">
            <a:extLst>
              <a:ext uri="{FF2B5EF4-FFF2-40B4-BE49-F238E27FC236}">
                <a16:creationId xmlns:a16="http://schemas.microsoft.com/office/drawing/2014/main" id="{D9AC7D84-05EF-E84A-996F-236847D0DC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40432" y="3706162"/>
            <a:ext cx="857041" cy="1010728"/>
          </a:xfrm>
          <a:prstGeom prst="rect">
            <a:avLst/>
          </a:prstGeom>
        </p:spPr>
      </p:pic>
      <p:pic>
        <p:nvPicPr>
          <p:cNvPr id="33" name="Picture 32" descr="A person smiling at camera&#10;&#10;Description automatically generated">
            <a:extLst>
              <a:ext uri="{FF2B5EF4-FFF2-40B4-BE49-F238E27FC236}">
                <a16:creationId xmlns:a16="http://schemas.microsoft.com/office/drawing/2014/main" id="{4B4E6CFF-3ADE-EF4A-A050-245A18E8AFD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70398" y="3689277"/>
            <a:ext cx="851479" cy="1005840"/>
          </a:xfrm>
          <a:prstGeom prst="rect">
            <a:avLst/>
          </a:prstGeom>
        </p:spPr>
      </p:pic>
      <p:pic>
        <p:nvPicPr>
          <p:cNvPr id="35" name="Picture 34" descr="A person smiling for a picture&#10;&#10;Description automatically generated">
            <a:extLst>
              <a:ext uri="{FF2B5EF4-FFF2-40B4-BE49-F238E27FC236}">
                <a16:creationId xmlns:a16="http://schemas.microsoft.com/office/drawing/2014/main" id="{F9BA0B0D-3D64-7345-A485-AA18FD1861E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93743" y="3684782"/>
            <a:ext cx="864622" cy="1032107"/>
          </a:xfrm>
          <a:prstGeom prst="rect">
            <a:avLst/>
          </a:prstGeom>
        </p:spPr>
      </p:pic>
      <p:pic>
        <p:nvPicPr>
          <p:cNvPr id="37" name="Picture 36" descr="A person smiling at camera&#10;&#10;Description automatically generated">
            <a:extLst>
              <a:ext uri="{FF2B5EF4-FFF2-40B4-BE49-F238E27FC236}">
                <a16:creationId xmlns:a16="http://schemas.microsoft.com/office/drawing/2014/main" id="{52FD7869-D481-2543-90B4-E725524C076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004168" y="5554292"/>
            <a:ext cx="849664" cy="1018914"/>
          </a:xfrm>
          <a:prstGeom prst="rect">
            <a:avLst/>
          </a:prstGeom>
        </p:spPr>
      </p:pic>
      <p:pic>
        <p:nvPicPr>
          <p:cNvPr id="41" name="Picture 40" descr="A person wearing a blue hat&#10;&#10;Description automatically generated">
            <a:extLst>
              <a:ext uri="{FF2B5EF4-FFF2-40B4-BE49-F238E27FC236}">
                <a16:creationId xmlns:a16="http://schemas.microsoft.com/office/drawing/2014/main" id="{602D2D48-0784-6748-BA95-BB32204E718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49724" y="5514671"/>
            <a:ext cx="851638" cy="1046242"/>
          </a:xfrm>
          <a:prstGeom prst="rect">
            <a:avLst/>
          </a:prstGeom>
        </p:spPr>
      </p:pic>
      <p:pic>
        <p:nvPicPr>
          <p:cNvPr id="43" name="Picture 42" descr="A person with long black hair&#10;&#10;Description automatically generated">
            <a:extLst>
              <a:ext uri="{FF2B5EF4-FFF2-40B4-BE49-F238E27FC236}">
                <a16:creationId xmlns:a16="http://schemas.microsoft.com/office/drawing/2014/main" id="{2418E7D0-62EE-334A-A25E-8F1A3403D6D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13195" y="5511152"/>
            <a:ext cx="857041" cy="1046242"/>
          </a:xfrm>
          <a:prstGeom prst="rect">
            <a:avLst/>
          </a:prstGeom>
        </p:spPr>
      </p:pic>
      <p:sp>
        <p:nvSpPr>
          <p:cNvPr id="3" name="TextBox 2">
            <a:extLst>
              <a:ext uri="{FF2B5EF4-FFF2-40B4-BE49-F238E27FC236}">
                <a16:creationId xmlns:a16="http://schemas.microsoft.com/office/drawing/2014/main" id="{B389D370-A198-6824-3315-24E17E7CB700}"/>
              </a:ext>
            </a:extLst>
          </p:cNvPr>
          <p:cNvSpPr txBox="1"/>
          <p:nvPr/>
        </p:nvSpPr>
        <p:spPr>
          <a:xfrm>
            <a:off x="5089497" y="6564895"/>
            <a:ext cx="859328" cy="415498"/>
          </a:xfrm>
          <a:prstGeom prst="rect">
            <a:avLst/>
          </a:prstGeom>
          <a:solidFill>
            <a:srgbClr val="C3D500"/>
          </a:solidFill>
        </p:spPr>
        <p:txBody>
          <a:bodyPr wrap="square" rtlCol="0">
            <a:spAutoFit/>
          </a:bodyPr>
          <a:lstStyle/>
          <a:p>
            <a:pPr algn="ctr"/>
            <a:r>
              <a:rPr lang="en-US" sz="700"/>
              <a:t>Elsie </a:t>
            </a:r>
            <a:r>
              <a:rPr lang="en-US" sz="700" err="1"/>
              <a:t>Gothman</a:t>
            </a:r>
            <a:r>
              <a:rPr lang="en-US" sz="700"/>
              <a:t> </a:t>
            </a:r>
          </a:p>
          <a:p>
            <a:pPr algn="ctr"/>
            <a:r>
              <a:rPr lang="en-US" sz="700"/>
              <a:t>Construction Crew Leader</a:t>
            </a:r>
          </a:p>
        </p:txBody>
      </p:sp>
      <p:pic>
        <p:nvPicPr>
          <p:cNvPr id="10" name="Picture 9" descr="A person with long hair and glasses smiling&#10;&#10;AI-generated content may be incorrect.">
            <a:extLst>
              <a:ext uri="{FF2B5EF4-FFF2-40B4-BE49-F238E27FC236}">
                <a16:creationId xmlns:a16="http://schemas.microsoft.com/office/drawing/2014/main" id="{0F659B77-B6F7-E940-A1AF-C86BB2EFC5CE}"/>
              </a:ext>
            </a:extLst>
          </p:cNvPr>
          <p:cNvPicPr>
            <a:picLocks noChangeAspect="1"/>
          </p:cNvPicPr>
          <p:nvPr/>
        </p:nvPicPr>
        <p:blipFill>
          <a:blip r:embed="rId12">
            <a:extLst>
              <a:ext uri="{28A0092B-C50C-407E-A947-70E740481C1C}">
                <a14:useLocalDpi xmlns:a14="http://schemas.microsoft.com/office/drawing/2010/main" val="0"/>
              </a:ext>
            </a:extLst>
          </a:blip>
          <a:srcRect l="11217" t="6438" r="13576" b="35227"/>
          <a:stretch>
            <a:fillRect/>
          </a:stretch>
        </p:blipFill>
        <p:spPr>
          <a:xfrm>
            <a:off x="4634008" y="3715437"/>
            <a:ext cx="864622" cy="1006639"/>
          </a:xfrm>
          <a:prstGeom prst="rect">
            <a:avLst/>
          </a:prstGeom>
        </p:spPr>
      </p:pic>
      <p:sp>
        <p:nvSpPr>
          <p:cNvPr id="7" name="Rectangle 6">
            <a:extLst>
              <a:ext uri="{FF2B5EF4-FFF2-40B4-BE49-F238E27FC236}">
                <a16:creationId xmlns:a16="http://schemas.microsoft.com/office/drawing/2014/main" id="{A6912782-8E6E-3245-BFF6-E6B2DECCF7FE}"/>
              </a:ext>
            </a:extLst>
          </p:cNvPr>
          <p:cNvSpPr/>
          <p:nvPr/>
        </p:nvSpPr>
        <p:spPr>
          <a:xfrm>
            <a:off x="5090228" y="5568776"/>
            <a:ext cx="849664" cy="10044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BDA0919-3268-62F0-EC7D-F9E8D8733DD7}"/>
              </a:ext>
            </a:extLst>
          </p:cNvPr>
          <p:cNvSpPr txBox="1"/>
          <p:nvPr/>
        </p:nvSpPr>
        <p:spPr>
          <a:xfrm rot="18426101">
            <a:off x="4994360" y="5940185"/>
            <a:ext cx="1041400" cy="261610"/>
          </a:xfrm>
          <a:prstGeom prst="rect">
            <a:avLst/>
          </a:prstGeom>
          <a:noFill/>
        </p:spPr>
        <p:txBody>
          <a:bodyPr wrap="square" rtlCol="0">
            <a:spAutoFit/>
          </a:bodyPr>
          <a:lstStyle/>
          <a:p>
            <a:pPr algn="ctr"/>
            <a:r>
              <a:rPr lang="en-US" sz="1100"/>
              <a:t>CAMERA SHY</a:t>
            </a:r>
          </a:p>
        </p:txBody>
      </p:sp>
    </p:spTree>
    <p:extLst>
      <p:ext uri="{BB962C8B-B14F-4D97-AF65-F5344CB8AC3E}">
        <p14:creationId xmlns:p14="http://schemas.microsoft.com/office/powerpoint/2010/main" val="37350076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6480e060-02b3-4452-a093-bee70669d6eb" xsi:nil="true"/>
    <Number xmlns="597a5081-0a14-41b2-9d47-c37a89ec051c" xsi:nil="true"/>
    <lcf76f155ced4ddcb4097134ff3c332f xmlns="597a5081-0a14-41b2-9d47-c37a89ec051c">
      <Terms xmlns="http://schemas.microsoft.com/office/infopath/2007/PartnerControls"/>
    </lcf76f155ced4ddcb4097134ff3c332f>
    <SharedWithUsers xmlns="6480e060-02b3-4452-a093-bee70669d6eb">
      <UserInfo>
        <DisplayName>Kelsie McKenna</DisplayName>
        <AccountId>2410</AccountId>
        <AccountType/>
      </UserInfo>
      <UserInfo>
        <DisplayName>Heather Hower</DisplayName>
        <AccountId>1816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75B20A7BC3EC4E907FAF2A768BC435" ma:contentTypeVersion="20" ma:contentTypeDescription="Create a new document." ma:contentTypeScope="" ma:versionID="78632940c90d949fee026a3250d7b718">
  <xsd:schema xmlns:xsd="http://www.w3.org/2001/XMLSchema" xmlns:xs="http://www.w3.org/2001/XMLSchema" xmlns:p="http://schemas.microsoft.com/office/2006/metadata/properties" xmlns:ns2="597a5081-0a14-41b2-9d47-c37a89ec051c" xmlns:ns3="http://schemas.microsoft.com/sharepoint/v4" xmlns:ns4="6480e060-02b3-4452-a093-bee70669d6eb" targetNamespace="http://schemas.microsoft.com/office/2006/metadata/properties" ma:root="true" ma:fieldsID="ceb64b89205e4b4ff97e900d1638511b" ns2:_="" ns3:_="" ns4:_="">
    <xsd:import namespace="597a5081-0a14-41b2-9d47-c37a89ec051c"/>
    <xsd:import namespace="http://schemas.microsoft.com/sharepoint/v4"/>
    <xsd:import namespace="6480e060-02b3-4452-a093-bee70669d6eb"/>
    <xsd:element name="properties">
      <xsd:complexType>
        <xsd:sequence>
          <xsd:element name="documentManagement">
            <xsd:complexType>
              <xsd:all>
                <xsd:element ref="ns2:MediaServiceMetadata" minOccurs="0"/>
                <xsd:element ref="ns2:MediaServiceFastMetadata" minOccurs="0"/>
                <xsd:element ref="ns3:IconOverlay" minOccurs="0"/>
                <xsd:element ref="ns2:MediaServiceAutoTags" minOccurs="0"/>
                <xsd:element ref="ns2:MediaServiceOCR" minOccurs="0"/>
                <xsd:element ref="ns2:MediaServiceDateTaken" minOccurs="0"/>
                <xsd:element ref="ns2:MediaServiceLocation" minOccurs="0"/>
                <xsd:element ref="ns4:SharedWithUsers" minOccurs="0"/>
                <xsd:element ref="ns4: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Numbe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a5081-0a14-41b2-9d47-c37a89ec05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e5f2b8c-785f-4330-820a-3e599edf3e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Number" ma:index="26" nillable="true" ma:displayName="Number" ma:format="Dropdown" ma:internalName="Number" ma:percentage="FALSE">
      <xsd:simpleType>
        <xsd:restriction base="dms:Number"/>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80e060-02b3-4452-a093-bee70669d6e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f9f3242-12e9-4ea9-9e0e-41df68d53e16}" ma:internalName="TaxCatchAll" ma:showField="CatchAllData" ma:web="6480e060-02b3-4452-a093-bee70669d6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62E92C-5C71-4D5A-AEAE-10F633C9BA7A}">
  <ds:schemaRefs>
    <ds:schemaRef ds:uri="6480e060-02b3-4452-a093-bee70669d6eb"/>
    <ds:schemaRef ds:uri="http://schemas.microsoft.com/office/2006/documentManagement/types"/>
    <ds:schemaRef ds:uri="http://schemas.microsoft.com/sharepoint/v4"/>
    <ds:schemaRef ds:uri="http://www.w3.org/XML/1998/namespace"/>
    <ds:schemaRef ds:uri="597a5081-0a14-41b2-9d47-c37a89ec051c"/>
    <ds:schemaRef ds:uri="http://purl.org/dc/terms/"/>
    <ds:schemaRef ds:uri="http://schemas.microsoft.com/office/infopath/2007/PartnerControls"/>
    <ds:schemaRef ds:uri="http://purl.org/dc/elements/1.1/"/>
    <ds:schemaRef ds:uri="http://schemas.openxmlformats.org/package/2006/metadata/core-properties"/>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D1F26D98-091B-4838-9754-C3784EF66E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7a5081-0a14-41b2-9d47-c37a89ec051c"/>
    <ds:schemaRef ds:uri="http://schemas.microsoft.com/sharepoint/v4"/>
    <ds:schemaRef ds:uri="6480e060-02b3-4452-a093-bee70669d6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B82B91-E8B0-4348-878C-86B2CC9408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1228</TotalTime>
  <Words>525</Words>
  <Application>Microsoft Macintosh PowerPoint</Application>
  <PresentationFormat>Letter Paper (8.5x11 in)</PresentationFormat>
  <Paragraphs>93</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Kelsie McKenna</dc:creator>
  <cp:lastModifiedBy>Heather Hower</cp:lastModifiedBy>
  <cp:revision>5</cp:revision>
  <dcterms:created xsi:type="dcterms:W3CDTF">2023-11-20T19:49:33Z</dcterms:created>
  <dcterms:modified xsi:type="dcterms:W3CDTF">2026-01-05T21:18:41Z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0x010100A875B20A7BC3EC4E907FAF2A768BC435</vt:lpwstr>
  </property>
  <property fmtid="{D5CDD505-2E9C-101B-9397-08002B2CF9AE}" pid="3" name="MediaServiceImageTags">
    <vt:lpwstr/>
  </property>
</Properties>
</file>